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4"/>
  </p:notesMasterIdLst>
  <p:handoutMasterIdLst>
    <p:handoutMasterId r:id="rId55"/>
  </p:handoutMasterIdLst>
  <p:sldIdLst>
    <p:sldId id="335" r:id="rId5"/>
    <p:sldId id="336" r:id="rId6"/>
    <p:sldId id="337" r:id="rId7"/>
    <p:sldId id="338" r:id="rId8"/>
    <p:sldId id="358" r:id="rId9"/>
    <p:sldId id="340" r:id="rId10"/>
    <p:sldId id="366" r:id="rId11"/>
    <p:sldId id="368" r:id="rId12"/>
    <p:sldId id="369" r:id="rId13"/>
    <p:sldId id="363" r:id="rId14"/>
    <p:sldId id="386" r:id="rId15"/>
    <p:sldId id="370" r:id="rId16"/>
    <p:sldId id="371" r:id="rId17"/>
    <p:sldId id="360" r:id="rId18"/>
    <p:sldId id="383" r:id="rId19"/>
    <p:sldId id="395" r:id="rId20"/>
    <p:sldId id="362" r:id="rId21"/>
    <p:sldId id="345" r:id="rId22"/>
    <p:sldId id="339" r:id="rId23"/>
    <p:sldId id="347" r:id="rId24"/>
    <p:sldId id="377" r:id="rId25"/>
    <p:sldId id="343" r:id="rId26"/>
    <p:sldId id="361" r:id="rId27"/>
    <p:sldId id="376" r:id="rId28"/>
    <p:sldId id="373" r:id="rId29"/>
    <p:sldId id="387" r:id="rId30"/>
    <p:sldId id="388" r:id="rId31"/>
    <p:sldId id="389" r:id="rId32"/>
    <p:sldId id="380" r:id="rId33"/>
    <p:sldId id="378" r:id="rId34"/>
    <p:sldId id="379" r:id="rId35"/>
    <p:sldId id="381" r:id="rId36"/>
    <p:sldId id="382" r:id="rId37"/>
    <p:sldId id="384" r:id="rId38"/>
    <p:sldId id="396" r:id="rId39"/>
    <p:sldId id="397" r:id="rId40"/>
    <p:sldId id="392" r:id="rId41"/>
    <p:sldId id="393" r:id="rId42"/>
    <p:sldId id="355" r:id="rId43"/>
    <p:sldId id="351" r:id="rId44"/>
    <p:sldId id="354" r:id="rId45"/>
    <p:sldId id="385" r:id="rId46"/>
    <p:sldId id="364" r:id="rId47"/>
    <p:sldId id="359" r:id="rId48"/>
    <p:sldId id="352" r:id="rId49"/>
    <p:sldId id="374" r:id="rId50"/>
    <p:sldId id="375" r:id="rId51"/>
    <p:sldId id="353" r:id="rId52"/>
    <p:sldId id="365"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8E8E"/>
    <a:srgbClr val="37D9E1"/>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25" autoAdjust="0"/>
    <p:restoredTop sz="95394" autoAdjust="0"/>
  </p:normalViewPr>
  <p:slideViewPr>
    <p:cSldViewPr snapToGrid="0">
      <p:cViewPr varScale="1">
        <p:scale>
          <a:sx n="105" d="100"/>
          <a:sy n="105" d="100"/>
        </p:scale>
        <p:origin x="120" y="192"/>
      </p:cViewPr>
      <p:guideLst>
        <p:guide pos="6504"/>
        <p:guide orient="horz" pos="3696"/>
        <p:guide orient="horz" pos="1968"/>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61"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F57E18-AE3F-2847-188C-708C0769F8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BD88CAC-4FD1-FB92-1D26-05807EA8107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CB96D7-F201-492C-AA50-574A730BC27F}" type="datetimeFigureOut">
              <a:rPr lang="en-US" smtClean="0"/>
              <a:t>12/13/2024</a:t>
            </a:fld>
            <a:endParaRPr lang="en-US" dirty="0"/>
          </a:p>
        </p:txBody>
      </p:sp>
      <p:sp>
        <p:nvSpPr>
          <p:cNvPr id="4" name="Footer Placeholder 3">
            <a:extLst>
              <a:ext uri="{FF2B5EF4-FFF2-40B4-BE49-F238E27FC236}">
                <a16:creationId xmlns:a16="http://schemas.microsoft.com/office/drawing/2014/main" id="{88A72C0D-360E-C973-5588-52DC04A86A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340B36-8225-0BC2-989D-2156A5B162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563E-BCB2-465B-8A3C-AC86CE64F69C}" type="slidenum">
              <a:rPr lang="en-US" smtClean="0"/>
              <a:t>‹#›</a:t>
            </a:fld>
            <a:endParaRPr lang="en-US" dirty="0"/>
          </a:p>
        </p:txBody>
      </p:sp>
    </p:spTree>
    <p:extLst>
      <p:ext uri="{BB962C8B-B14F-4D97-AF65-F5344CB8AC3E}">
        <p14:creationId xmlns:p14="http://schemas.microsoft.com/office/powerpoint/2010/main" val="3687710286"/>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jpg>
</file>

<file path=ppt/media/image14.jpg>
</file>

<file path=ppt/media/image15.jpeg>
</file>

<file path=ppt/media/image16.jpeg>
</file>

<file path=ppt/media/image17.jpeg>
</file>

<file path=ppt/media/image18.jpeg>
</file>

<file path=ppt/media/image19.jpeg>
</file>

<file path=ppt/media/image2.svg>
</file>

<file path=ppt/media/image20.jpeg>
</file>

<file path=ppt/media/image21.jpeg>
</file>

<file path=ppt/media/image22.jpeg>
</file>

<file path=ppt/media/image23.jpeg>
</file>

<file path=ppt/media/image24.jpeg>
</file>

<file path=ppt/media/image25.jpeg>
</file>

<file path=ppt/media/image26.png>
</file>

<file path=ppt/media/image27.svg>
</file>

<file path=ppt/media/image28.png>
</file>

<file path=ppt/media/image29.png>
</file>

<file path=ppt/media/image3.png>
</file>

<file path=ppt/media/image30.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12/13/2024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dirty="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071616" y="960120"/>
            <a:ext cx="5221224" cy="3056343"/>
          </a:xfrm>
        </p:spPr>
        <p:txBody>
          <a:bodyPr anchor="b">
            <a:normAutofit/>
          </a:bodyPr>
          <a:lstStyle>
            <a:lvl1pPr algn="l">
              <a:defRPr sz="4000" b="1" baseline="0"/>
            </a:lvl1pPr>
          </a:lstStyle>
          <a:p>
            <a:r>
              <a:rPr lang="en-US" dirty="0"/>
              <a:t>CLICK TO add TITLE</a:t>
            </a:r>
          </a:p>
        </p:txBody>
      </p:sp>
      <p:pic>
        <p:nvPicPr>
          <p:cNvPr id="4" name="Graphic 3">
            <a:extLst>
              <a:ext uri="{FF2B5EF4-FFF2-40B4-BE49-F238E27FC236}">
                <a16:creationId xmlns:a16="http://schemas.microsoft.com/office/drawing/2014/main" id="{E46E52ED-0545-03BB-5AB6-4552E92B99FF}"/>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617"/>
          <a:stretch/>
        </p:blipFill>
        <p:spPr>
          <a:xfrm>
            <a:off x="0" y="0"/>
            <a:ext cx="6153048" cy="6858000"/>
          </a:xfrm>
          <a:prstGeom prst="rect">
            <a:avLst/>
          </a:prstGeom>
        </p:spPr>
      </p:pic>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1">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D06404F0-C6D6-98DF-5397-EF0F68B0140E}"/>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9256" t="-150" r="58720" b="30269"/>
          <a:stretch/>
        </p:blipFill>
        <p:spPr>
          <a:xfrm>
            <a:off x="8972551" y="5081287"/>
            <a:ext cx="3219450" cy="1776714"/>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58669"/>
            <a:ext cx="6192838" cy="3687763"/>
          </a:xfrm>
        </p:spPr>
        <p:txBody>
          <a:bodyPr>
            <a:normAutofit/>
          </a:bodyPr>
          <a:lstStyle>
            <a:lvl1pPr marL="228600" indent="-228600">
              <a:lnSpc>
                <a:spcPct val="100000"/>
              </a:lnSpc>
              <a:spcBef>
                <a:spcPts val="0"/>
              </a:spcBef>
              <a:spcAft>
                <a:spcPts val="600"/>
              </a:spcAft>
              <a:buFont typeface="Arial" panose="020B0604020202020204" pitchFamily="34" charset="0"/>
              <a:buChar char="•"/>
              <a:defRPr sz="2000"/>
            </a:lvl1pPr>
            <a:lvl2pPr marL="685800" indent="-228600">
              <a:lnSpc>
                <a:spcPct val="100000"/>
              </a:lnSpc>
              <a:spcBef>
                <a:spcPts val="0"/>
              </a:spcBef>
              <a:spcAft>
                <a:spcPts val="600"/>
              </a:spcAft>
              <a:defRPr sz="2000"/>
            </a:lvl2pPr>
            <a:lvl3pPr marL="1143000" indent="-228600">
              <a:lnSpc>
                <a:spcPct val="100000"/>
              </a:lnSpc>
              <a:spcBef>
                <a:spcPts val="0"/>
              </a:spcBef>
              <a:spcAft>
                <a:spcPts val="600"/>
              </a:spcAft>
              <a:defRPr sz="2000"/>
            </a:lvl3pPr>
            <a:lvl4pPr marL="1600200" indent="-228600">
              <a:lnSpc>
                <a:spcPct val="100000"/>
              </a:lnSpc>
              <a:spcBef>
                <a:spcPts val="0"/>
              </a:spcBef>
              <a:spcAft>
                <a:spcPts val="600"/>
              </a:spcAft>
              <a:defRPr sz="2000"/>
            </a:lvl4pPr>
            <a:lvl5pPr marL="2057400" indent="-228600">
              <a:lnSpc>
                <a:spcPct val="100000"/>
              </a:lnSpc>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295483" y="2058670"/>
            <a:ext cx="3002755" cy="3687763"/>
          </a:xfrm>
        </p:spPr>
        <p:txBody>
          <a:bodyPr>
            <a:normAutofit/>
          </a:bodyPr>
          <a:lstStyle>
            <a:lvl1pPr marL="0" indent="0">
              <a:lnSpc>
                <a:spcPct val="100000"/>
              </a:lnSpc>
              <a:spcBef>
                <a:spcPts val="1000"/>
              </a:spcBef>
              <a:spcAft>
                <a:spcPts val="600"/>
              </a:spcAft>
              <a:buFont typeface="+mj-lt"/>
              <a:buNone/>
              <a:defRPr sz="2000"/>
            </a:lvl1pPr>
            <a:lvl2pPr marL="228600" indent="-228600">
              <a:lnSpc>
                <a:spcPct val="100000"/>
              </a:lnSpc>
              <a:spcBef>
                <a:spcPts val="1000"/>
              </a:spcBef>
              <a:spcAft>
                <a:spcPts val="600"/>
              </a:spcAft>
              <a:buFont typeface="+mj-lt"/>
              <a:buNone/>
              <a:defRPr sz="2000"/>
            </a:lvl2pPr>
            <a:lvl3pPr marL="0" indent="0">
              <a:lnSpc>
                <a:spcPct val="100000"/>
              </a:lnSpc>
              <a:spcBef>
                <a:spcPts val="1000"/>
              </a:spcBef>
              <a:spcAft>
                <a:spcPts val="600"/>
              </a:spcAft>
              <a:buFont typeface="+mj-lt"/>
              <a:buNone/>
              <a:defRPr sz="2000"/>
            </a:lvl3pPr>
            <a:lvl4pPr marL="0" indent="0">
              <a:lnSpc>
                <a:spcPct val="100000"/>
              </a:lnSpc>
              <a:spcBef>
                <a:spcPts val="1000"/>
              </a:spcBef>
              <a:spcAft>
                <a:spcPts val="600"/>
              </a:spcAft>
              <a:buFont typeface="+mj-lt"/>
              <a:buNone/>
              <a:defRPr sz="2000"/>
            </a:lvl4pPr>
            <a:lvl5pPr marL="0" indent="0">
              <a:lnSpc>
                <a:spcPct val="100000"/>
              </a:lnSpc>
              <a:spcBef>
                <a:spcPts val="1000"/>
              </a:spcBef>
              <a:spcAft>
                <a:spcPts val="600"/>
              </a:spcAft>
              <a:buFont typeface="+mj-lt"/>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196348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43429"/>
            <a:ext cx="10405174" cy="3925467"/>
          </a:xfrm>
        </p:spPr>
        <p:txBody>
          <a:bodyPr>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500"/>
              </a:spcBef>
              <a:spcAft>
                <a:spcPts val="600"/>
              </a:spcAft>
              <a:defRPr sz="2000"/>
            </a:lvl2pPr>
            <a:lvl3pPr marL="1143000" indent="-228600">
              <a:lnSpc>
                <a:spcPct val="100000"/>
              </a:lnSpc>
              <a:spcBef>
                <a:spcPts val="500"/>
              </a:spcBef>
              <a:spcAft>
                <a:spcPts val="600"/>
              </a:spcAft>
              <a:defRPr sz="2000"/>
            </a:lvl3pPr>
            <a:lvl4pPr marL="1600200" indent="-228600">
              <a:lnSpc>
                <a:spcPct val="100000"/>
              </a:lnSpc>
              <a:spcBef>
                <a:spcPts val="500"/>
              </a:spcBef>
              <a:spcAft>
                <a:spcPts val="600"/>
              </a:spcAft>
              <a:defRPr sz="2000"/>
            </a:lvl4pPr>
            <a:lvl5pPr marL="2057400" indent="-228600">
              <a:lnSpc>
                <a:spcPct val="100000"/>
              </a:lnSpc>
              <a:spcBef>
                <a:spcPts val="50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3676824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accent4">
            <a:lumMod val="40000"/>
            <a:lumOff val="60000"/>
          </a:schemeClr>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25F4A3D2-0CBC-CF43-C14A-141B19AE6711}"/>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433" t="-5525" r="24023" b="11733"/>
          <a:stretch/>
        </p:blipFill>
        <p:spPr>
          <a:xfrm>
            <a:off x="4478101" y="0"/>
            <a:ext cx="7713899" cy="685800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1352" y="505016"/>
            <a:ext cx="5775656" cy="3284932"/>
          </a:xfrm>
        </p:spPr>
        <p:txBody>
          <a:bodyPr anchor="b">
            <a:normAutofit/>
          </a:bodyPr>
          <a:lstStyle>
            <a:lvl1pPr>
              <a:defRPr sz="40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911353" y="4006024"/>
            <a:ext cx="5794248" cy="2346960"/>
          </a:xfrm>
        </p:spPr>
        <p:txBody>
          <a:bodyPr>
            <a:normAutofit/>
          </a:bodyPr>
          <a:lstStyle>
            <a:lvl1pPr marL="0" indent="0">
              <a:lnSpc>
                <a:spcPts val="2400"/>
              </a:lnSpc>
              <a:spcBef>
                <a:spcPts val="0"/>
              </a:spcBef>
              <a:spcAft>
                <a:spcPts val="1200"/>
              </a:spcAft>
              <a:buFont typeface="Arial" panose="020B0604020202020204" pitchFamily="34" charset="0"/>
              <a:buNone/>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Tree>
    <p:extLst>
      <p:ext uri="{BB962C8B-B14F-4D97-AF65-F5344CB8AC3E}">
        <p14:creationId xmlns:p14="http://schemas.microsoft.com/office/powerpoint/2010/main" val="38281557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dirty="0"/>
              <a:t>Click to add title</a:t>
            </a:r>
          </a:p>
        </p:txBody>
      </p:sp>
      <p:grpSp>
        <p:nvGrpSpPr>
          <p:cNvPr id="815" name="Group 814">
            <a:extLst>
              <a:ext uri="{FF2B5EF4-FFF2-40B4-BE49-F238E27FC236}">
                <a16:creationId xmlns:a16="http://schemas.microsoft.com/office/drawing/2014/main" id="{98F70650-8E48-1844-382B-91FBA9C8DD1F}"/>
              </a:ext>
              <a:ext uri="{C183D7F6-B498-43B3-948B-1728B52AA6E4}">
                <adec:decorative xmlns:adec="http://schemas.microsoft.com/office/drawing/2017/decorative" val="1"/>
              </a:ext>
            </a:extLst>
          </p:cNvPr>
          <p:cNvGrpSpPr/>
          <p:nvPr userDrawn="1"/>
        </p:nvGrpSpPr>
        <p:grpSpPr>
          <a:xfrm>
            <a:off x="5716" y="-50037"/>
            <a:ext cx="12186031" cy="3025624"/>
            <a:chOff x="5716" y="-50037"/>
            <a:chExt cx="12186031" cy="3025624"/>
          </a:xfrm>
        </p:grpSpPr>
        <p:sp>
          <p:nvSpPr>
            <p:cNvPr id="12" name="Freeform: Shape 11">
              <a:extLst>
                <a:ext uri="{FF2B5EF4-FFF2-40B4-BE49-F238E27FC236}">
                  <a16:creationId xmlns:a16="http://schemas.microsoft.com/office/drawing/2014/main" id="{696CB0C7-73C9-4B92-88CA-FE7D026ED481}"/>
                </a:ext>
              </a:extLst>
            </p:cNvPr>
            <p:cNvSpPr/>
            <p:nvPr/>
          </p:nvSpPr>
          <p:spPr>
            <a:xfrm>
              <a:off x="9865435" y="2327548"/>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00EB8F1C-0D8E-4E0F-BD64-E9093BCEC615}"/>
                </a:ext>
              </a:extLst>
            </p:cNvPr>
            <p:cNvSpPr/>
            <p:nvPr/>
          </p:nvSpPr>
          <p:spPr>
            <a:xfrm>
              <a:off x="8614163" y="1807872"/>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94D8640-E626-45FA-B2CF-0222166C2F42}"/>
                </a:ext>
              </a:extLst>
            </p:cNvPr>
            <p:cNvSpPr/>
            <p:nvPr/>
          </p:nvSpPr>
          <p:spPr>
            <a:xfrm>
              <a:off x="6092192" y="292266"/>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5873C672-C0CC-4550-A694-CEB71DC6BEA7}"/>
                </a:ext>
              </a:extLst>
            </p:cNvPr>
            <p:cNvSpPr/>
            <p:nvPr/>
          </p:nvSpPr>
          <p:spPr>
            <a:xfrm>
              <a:off x="4278070" y="29318"/>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dirty="0"/>
            </a:p>
          </p:txBody>
        </p:sp>
        <p:sp>
          <p:nvSpPr>
            <p:cNvPr id="776" name="Freeform 775">
              <a:extLst>
                <a:ext uri="{FF2B5EF4-FFF2-40B4-BE49-F238E27FC236}">
                  <a16:creationId xmlns:a16="http://schemas.microsoft.com/office/drawing/2014/main" id="{8AE234EC-24BB-C203-13CC-0DE3E8682DFF}"/>
                </a:ext>
              </a:extLst>
            </p:cNvPr>
            <p:cNvSpPr/>
            <p:nvPr/>
          </p:nvSpPr>
          <p:spPr>
            <a:xfrm>
              <a:off x="10809444" y="-12696"/>
              <a:ext cx="1265873" cy="505824"/>
            </a:xfrm>
            <a:custGeom>
              <a:avLst/>
              <a:gdLst>
                <a:gd name="connsiteX0" fmla="*/ 0 w 1265873"/>
                <a:gd name="connsiteY0" fmla="*/ 0 h 505824"/>
                <a:gd name="connsiteX1" fmla="*/ 945372 w 1265873"/>
                <a:gd name="connsiteY1" fmla="*/ 0 h 505824"/>
                <a:gd name="connsiteX2" fmla="*/ 1265873 w 1265873"/>
                <a:gd name="connsiteY2" fmla="*/ 102450 h 505824"/>
                <a:gd name="connsiteX3" fmla="*/ 1265873 w 1265873"/>
                <a:gd name="connsiteY3" fmla="*/ 505824 h 505824"/>
                <a:gd name="connsiteX4" fmla="*/ 0 w 1265873"/>
                <a:gd name="connsiteY4" fmla="*/ 101688 h 505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73" h="505824">
                  <a:moveTo>
                    <a:pt x="0" y="0"/>
                  </a:moveTo>
                  <a:lnTo>
                    <a:pt x="945372" y="0"/>
                  </a:lnTo>
                  <a:lnTo>
                    <a:pt x="1265873" y="102450"/>
                  </a:lnTo>
                  <a:lnTo>
                    <a:pt x="1265873" y="505824"/>
                  </a:lnTo>
                  <a:lnTo>
                    <a:pt x="0" y="101688"/>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40" name="Freeform: Shape 39">
              <a:extLst>
                <a:ext uri="{FF2B5EF4-FFF2-40B4-BE49-F238E27FC236}">
                  <a16:creationId xmlns:a16="http://schemas.microsoft.com/office/drawing/2014/main" id="{F11A9D8D-D79C-4384-9337-0BC9CD9F4958}"/>
                </a:ext>
              </a:extLst>
            </p:cNvPr>
            <p:cNvSpPr/>
            <p:nvPr/>
          </p:nvSpPr>
          <p:spPr>
            <a:xfrm>
              <a:off x="12086110" y="93055"/>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1D035A0E-C739-44A5-A218-106270665C55}"/>
                </a:ext>
              </a:extLst>
            </p:cNvPr>
            <p:cNvSpPr/>
            <p:nvPr/>
          </p:nvSpPr>
          <p:spPr>
            <a:xfrm>
              <a:off x="12091315" y="2655"/>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D5399D4-A249-41F9-A76B-A2B3871FD809}"/>
                </a:ext>
              </a:extLst>
            </p:cNvPr>
            <p:cNvSpPr/>
            <p:nvPr/>
          </p:nvSpPr>
          <p:spPr>
            <a:xfrm>
              <a:off x="9859975" y="328071"/>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5709E6D-E0D2-4AC0-AAE0-11017863EA92}"/>
                </a:ext>
              </a:extLst>
            </p:cNvPr>
            <p:cNvSpPr/>
            <p:nvPr/>
          </p:nvSpPr>
          <p:spPr>
            <a:xfrm>
              <a:off x="11314396" y="782994"/>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D36426AF-7BB3-46D5-B9F7-1F30C736A494}"/>
                </a:ext>
              </a:extLst>
            </p:cNvPr>
            <p:cNvSpPr/>
            <p:nvPr/>
          </p:nvSpPr>
          <p:spPr>
            <a:xfrm>
              <a:off x="9220690" y="630380"/>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1F43FF8-7888-4C0A-9374-7A344D8D8242}"/>
                </a:ext>
              </a:extLst>
            </p:cNvPr>
            <p:cNvSpPr/>
            <p:nvPr/>
          </p:nvSpPr>
          <p:spPr>
            <a:xfrm>
              <a:off x="10642608" y="1060036"/>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AFE2214C-D2A6-4064-80B4-801301A77711}"/>
                </a:ext>
              </a:extLst>
            </p:cNvPr>
            <p:cNvSpPr/>
            <p:nvPr/>
          </p:nvSpPr>
          <p:spPr>
            <a:xfrm>
              <a:off x="9225769" y="422916"/>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3792C80-3C4E-4A5E-B28A-A845906AD7BE}"/>
                </a:ext>
              </a:extLst>
            </p:cNvPr>
            <p:cNvSpPr/>
            <p:nvPr/>
          </p:nvSpPr>
          <p:spPr>
            <a:xfrm>
              <a:off x="10647813" y="852572"/>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28138C-11B0-43A7-A30B-05BF0531FB38}"/>
                </a:ext>
              </a:extLst>
            </p:cNvPr>
            <p:cNvSpPr/>
            <p:nvPr/>
          </p:nvSpPr>
          <p:spPr>
            <a:xfrm>
              <a:off x="8696438" y="247828"/>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dirty="0"/>
            </a:p>
          </p:txBody>
        </p:sp>
        <p:sp>
          <p:nvSpPr>
            <p:cNvPr id="789" name="Freeform 788">
              <a:extLst>
                <a:ext uri="{FF2B5EF4-FFF2-40B4-BE49-F238E27FC236}">
                  <a16:creationId xmlns:a16="http://schemas.microsoft.com/office/drawing/2014/main" id="{9CB742FD-E6D8-87A6-F66D-D5830EC0FE4B}"/>
                </a:ext>
              </a:extLst>
            </p:cNvPr>
            <p:cNvSpPr/>
            <p:nvPr/>
          </p:nvSpPr>
          <p:spPr>
            <a:xfrm>
              <a:off x="5145790" y="-12696"/>
              <a:ext cx="3539857" cy="1070447"/>
            </a:xfrm>
            <a:custGeom>
              <a:avLst/>
              <a:gdLst>
                <a:gd name="connsiteX0" fmla="*/ 0 w 3539857"/>
                <a:gd name="connsiteY0" fmla="*/ 0 h 1070447"/>
                <a:gd name="connsiteX1" fmla="*/ 2020293 w 3539857"/>
                <a:gd name="connsiteY1" fmla="*/ 0 h 1070447"/>
                <a:gd name="connsiteX2" fmla="*/ 3539857 w 3539857"/>
                <a:gd name="connsiteY2" fmla="*/ 459354 h 1070447"/>
                <a:gd name="connsiteX3" fmla="*/ 3539857 w 3539857"/>
                <a:gd name="connsiteY3" fmla="*/ 1070447 h 1070447"/>
              </a:gdLst>
              <a:ahLst/>
              <a:cxnLst>
                <a:cxn ang="0">
                  <a:pos x="connsiteX0" y="connsiteY0"/>
                </a:cxn>
                <a:cxn ang="0">
                  <a:pos x="connsiteX1" y="connsiteY1"/>
                </a:cxn>
                <a:cxn ang="0">
                  <a:pos x="connsiteX2" y="connsiteY2"/>
                </a:cxn>
                <a:cxn ang="0">
                  <a:pos x="connsiteX3" y="connsiteY3"/>
                </a:cxn>
              </a:cxnLst>
              <a:rect l="l" t="t" r="r" b="b"/>
              <a:pathLst>
                <a:path w="3539857" h="1070447">
                  <a:moveTo>
                    <a:pt x="0" y="0"/>
                  </a:moveTo>
                  <a:lnTo>
                    <a:pt x="2020293" y="0"/>
                  </a:lnTo>
                  <a:lnTo>
                    <a:pt x="3539857" y="459354"/>
                  </a:lnTo>
                  <a:lnTo>
                    <a:pt x="3539857" y="1070447"/>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785" name="Freeform 784">
              <a:extLst>
                <a:ext uri="{FF2B5EF4-FFF2-40B4-BE49-F238E27FC236}">
                  <a16:creationId xmlns:a16="http://schemas.microsoft.com/office/drawing/2014/main" id="{95880C50-423C-1BDB-74B3-19400311FDC0}"/>
                </a:ext>
              </a:extLst>
            </p:cNvPr>
            <p:cNvSpPr/>
            <p:nvPr/>
          </p:nvSpPr>
          <p:spPr>
            <a:xfrm>
              <a:off x="7200361" y="-12696"/>
              <a:ext cx="1734016" cy="450213"/>
            </a:xfrm>
            <a:custGeom>
              <a:avLst/>
              <a:gdLst>
                <a:gd name="connsiteX0" fmla="*/ 0 w 1734016"/>
                <a:gd name="connsiteY0" fmla="*/ 0 h 450213"/>
                <a:gd name="connsiteX1" fmla="*/ 901572 w 1734016"/>
                <a:gd name="connsiteY1" fmla="*/ 0 h 450213"/>
                <a:gd name="connsiteX2" fmla="*/ 1734016 w 1734016"/>
                <a:gd name="connsiteY2" fmla="*/ 251510 h 450213"/>
                <a:gd name="connsiteX3" fmla="*/ 1489476 w 1734016"/>
                <a:gd name="connsiteY3" fmla="*/ 450213 h 450213"/>
              </a:gdLst>
              <a:ahLst/>
              <a:cxnLst>
                <a:cxn ang="0">
                  <a:pos x="connsiteX0" y="connsiteY0"/>
                </a:cxn>
                <a:cxn ang="0">
                  <a:pos x="connsiteX1" y="connsiteY1"/>
                </a:cxn>
                <a:cxn ang="0">
                  <a:pos x="connsiteX2" y="connsiteY2"/>
                </a:cxn>
                <a:cxn ang="0">
                  <a:pos x="connsiteX3" y="connsiteY3"/>
                </a:cxn>
              </a:cxnLst>
              <a:rect l="l" t="t" r="r" b="b"/>
              <a:pathLst>
                <a:path w="1734016" h="450213">
                  <a:moveTo>
                    <a:pt x="0" y="0"/>
                  </a:moveTo>
                  <a:lnTo>
                    <a:pt x="901572" y="0"/>
                  </a:lnTo>
                  <a:lnTo>
                    <a:pt x="1734016" y="251510"/>
                  </a:lnTo>
                  <a:lnTo>
                    <a:pt x="1489476" y="450213"/>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780" name="Freeform 779">
              <a:extLst>
                <a:ext uri="{FF2B5EF4-FFF2-40B4-BE49-F238E27FC236}">
                  <a16:creationId xmlns:a16="http://schemas.microsoft.com/office/drawing/2014/main" id="{DA802240-291A-34FF-3135-1B01B1041638}"/>
                </a:ext>
              </a:extLst>
            </p:cNvPr>
            <p:cNvSpPr/>
            <p:nvPr userDrawn="1"/>
          </p:nvSpPr>
          <p:spPr>
            <a:xfrm>
              <a:off x="8136109" y="-12695"/>
              <a:ext cx="1588137" cy="527789"/>
            </a:xfrm>
            <a:custGeom>
              <a:avLst/>
              <a:gdLst>
                <a:gd name="connsiteX0" fmla="*/ 0 w 1588137"/>
                <a:gd name="connsiteY0" fmla="*/ 0 h 527789"/>
                <a:gd name="connsiteX1" fmla="*/ 792404 w 1588137"/>
                <a:gd name="connsiteY1" fmla="*/ 0 h 527789"/>
                <a:gd name="connsiteX2" fmla="*/ 1588137 w 1588137"/>
                <a:gd name="connsiteY2" fmla="*/ 240590 h 527789"/>
                <a:gd name="connsiteX3" fmla="*/ 1588137 w 1588137"/>
                <a:gd name="connsiteY3" fmla="*/ 503158 h 527789"/>
                <a:gd name="connsiteX4" fmla="*/ 1334201 w 1588137"/>
                <a:gd name="connsiteY4" fmla="*/ 426216 h 527789"/>
                <a:gd name="connsiteX5" fmla="*/ 1331408 w 1588137"/>
                <a:gd name="connsiteY5" fmla="*/ 426216 h 527789"/>
                <a:gd name="connsiteX6" fmla="*/ 1330519 w 1588137"/>
                <a:gd name="connsiteY6" fmla="*/ 426216 h 527789"/>
                <a:gd name="connsiteX7" fmla="*/ 1329503 w 1588137"/>
                <a:gd name="connsiteY7" fmla="*/ 426216 h 527789"/>
                <a:gd name="connsiteX8" fmla="*/ 1203931 w 1588137"/>
                <a:gd name="connsiteY8" fmla="*/ 527789 h 527789"/>
                <a:gd name="connsiteX9" fmla="*/ 812235 w 1588137"/>
                <a:gd name="connsiteY9" fmla="*/ 408059 h 527789"/>
                <a:gd name="connsiteX10" fmla="*/ 812235 w 1588137"/>
                <a:gd name="connsiteY10" fmla="*/ 247319 h 527789"/>
                <a:gd name="connsiteX11" fmla="*/ 812235 w 1588137"/>
                <a:gd name="connsiteY11" fmla="*/ 246557 h 527789"/>
                <a:gd name="connsiteX12" fmla="*/ 812235 w 1588137"/>
                <a:gd name="connsiteY12" fmla="*/ 245668 h 527789"/>
                <a:gd name="connsiteX13" fmla="*/ 812235 w 1588137"/>
                <a:gd name="connsiteY13" fmla="*/ 244907 h 527789"/>
                <a:gd name="connsiteX14" fmla="*/ 811473 w 1588137"/>
                <a:gd name="connsiteY14" fmla="*/ 244907 h 527789"/>
                <a:gd name="connsiteX15" fmla="*/ 810711 w 1588137"/>
                <a:gd name="connsiteY15" fmla="*/ 244907 h 527789"/>
                <a:gd name="connsiteX16" fmla="*/ 810457 w 1588137"/>
                <a:gd name="connsiteY16" fmla="*/ 245034 h 527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88137" h="527789">
                  <a:moveTo>
                    <a:pt x="0" y="0"/>
                  </a:moveTo>
                  <a:lnTo>
                    <a:pt x="792404" y="0"/>
                  </a:lnTo>
                  <a:lnTo>
                    <a:pt x="1588137" y="240590"/>
                  </a:lnTo>
                  <a:lnTo>
                    <a:pt x="1588137" y="503158"/>
                  </a:lnTo>
                  <a:lnTo>
                    <a:pt x="1334201" y="426216"/>
                  </a:lnTo>
                  <a:lnTo>
                    <a:pt x="1331408" y="426216"/>
                  </a:lnTo>
                  <a:lnTo>
                    <a:pt x="1330519" y="426216"/>
                  </a:lnTo>
                  <a:lnTo>
                    <a:pt x="1329503" y="426216"/>
                  </a:lnTo>
                  <a:lnTo>
                    <a:pt x="1203931" y="527789"/>
                  </a:lnTo>
                  <a:lnTo>
                    <a:pt x="812235" y="408059"/>
                  </a:lnTo>
                  <a:lnTo>
                    <a:pt x="812235" y="247319"/>
                  </a:lnTo>
                  <a:cubicBezTo>
                    <a:pt x="812235" y="246557"/>
                    <a:pt x="812235" y="246811"/>
                    <a:pt x="812235" y="246557"/>
                  </a:cubicBezTo>
                  <a:cubicBezTo>
                    <a:pt x="812235" y="246303"/>
                    <a:pt x="812235" y="245668"/>
                    <a:pt x="812235" y="245668"/>
                  </a:cubicBezTo>
                  <a:lnTo>
                    <a:pt x="812235" y="244907"/>
                  </a:lnTo>
                  <a:lnTo>
                    <a:pt x="811473" y="244907"/>
                  </a:lnTo>
                  <a:lnTo>
                    <a:pt x="810711" y="244907"/>
                  </a:lnTo>
                  <a:lnTo>
                    <a:pt x="810457" y="245034"/>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67" name="Freeform: Shape 66">
              <a:extLst>
                <a:ext uri="{FF2B5EF4-FFF2-40B4-BE49-F238E27FC236}">
                  <a16:creationId xmlns:a16="http://schemas.microsoft.com/office/drawing/2014/main" id="{52150121-89D0-4AC9-8F16-FA142C7D4304}"/>
                </a:ext>
              </a:extLst>
            </p:cNvPr>
            <p:cNvSpPr/>
            <p:nvPr/>
          </p:nvSpPr>
          <p:spPr>
            <a:xfrm>
              <a:off x="9736181" y="-34166"/>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dirty="0"/>
            </a:p>
          </p:txBody>
        </p:sp>
        <p:sp>
          <p:nvSpPr>
            <p:cNvPr id="778" name="Freeform 777">
              <a:extLst>
                <a:ext uri="{FF2B5EF4-FFF2-40B4-BE49-F238E27FC236}">
                  <a16:creationId xmlns:a16="http://schemas.microsoft.com/office/drawing/2014/main" id="{9EBADD24-CA3B-B936-2CC1-E5826527A689}"/>
                </a:ext>
              </a:extLst>
            </p:cNvPr>
            <p:cNvSpPr/>
            <p:nvPr/>
          </p:nvSpPr>
          <p:spPr>
            <a:xfrm>
              <a:off x="8963680" y="-12696"/>
              <a:ext cx="1050864" cy="231449"/>
            </a:xfrm>
            <a:custGeom>
              <a:avLst/>
              <a:gdLst>
                <a:gd name="connsiteX0" fmla="*/ 0 w 1050864"/>
                <a:gd name="connsiteY0" fmla="*/ 0 h 231449"/>
                <a:gd name="connsiteX1" fmla="*/ 1050864 w 1050864"/>
                <a:gd name="connsiteY1" fmla="*/ 0 h 231449"/>
                <a:gd name="connsiteX2" fmla="*/ 765898 w 1050864"/>
                <a:gd name="connsiteY2" fmla="*/ 231449 h 231449"/>
              </a:gdLst>
              <a:ahLst/>
              <a:cxnLst>
                <a:cxn ang="0">
                  <a:pos x="connsiteX0" y="connsiteY0"/>
                </a:cxn>
                <a:cxn ang="0">
                  <a:pos x="connsiteX1" y="connsiteY1"/>
                </a:cxn>
                <a:cxn ang="0">
                  <a:pos x="connsiteX2" y="connsiteY2"/>
                </a:cxn>
              </a:cxnLst>
              <a:rect l="l" t="t" r="r" b="b"/>
              <a:pathLst>
                <a:path w="1050864" h="231449">
                  <a:moveTo>
                    <a:pt x="0" y="0"/>
                  </a:moveTo>
                  <a:lnTo>
                    <a:pt x="1050864" y="0"/>
                  </a:lnTo>
                  <a:lnTo>
                    <a:pt x="765898" y="231449"/>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69" name="Freeform: Shape 68">
              <a:extLst>
                <a:ext uri="{FF2B5EF4-FFF2-40B4-BE49-F238E27FC236}">
                  <a16:creationId xmlns:a16="http://schemas.microsoft.com/office/drawing/2014/main" id="{EAE48A8A-0D1F-4DE4-B1FB-95599D960B15}"/>
                </a:ext>
              </a:extLst>
            </p:cNvPr>
            <p:cNvSpPr/>
            <p:nvPr/>
          </p:nvSpPr>
          <p:spPr>
            <a:xfrm>
              <a:off x="7815659" y="853334"/>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63A8FDD-A0EC-4115-92B1-9CCC7402F490}"/>
                </a:ext>
              </a:extLst>
            </p:cNvPr>
            <p:cNvSpPr/>
            <p:nvPr/>
          </p:nvSpPr>
          <p:spPr>
            <a:xfrm>
              <a:off x="7581530" y="884949"/>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3B0B500-5E50-446D-9425-D2FC54804D65}"/>
                </a:ext>
              </a:extLst>
            </p:cNvPr>
            <p:cNvSpPr/>
            <p:nvPr/>
          </p:nvSpPr>
          <p:spPr>
            <a:xfrm>
              <a:off x="7404156" y="746047"/>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DF05FA-63E1-425C-87D2-A0B475C37243}"/>
                </a:ext>
              </a:extLst>
            </p:cNvPr>
            <p:cNvSpPr/>
            <p:nvPr/>
          </p:nvSpPr>
          <p:spPr>
            <a:xfrm>
              <a:off x="7064261" y="715448"/>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6ECF1D3-AF31-425C-9895-683D6AF092EE}"/>
                </a:ext>
              </a:extLst>
            </p:cNvPr>
            <p:cNvSpPr/>
            <p:nvPr/>
          </p:nvSpPr>
          <p:spPr>
            <a:xfrm>
              <a:off x="8660760" y="1948171"/>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47256726-B7C1-4AB8-805E-5FD1C8D16C19}"/>
                </a:ext>
              </a:extLst>
            </p:cNvPr>
            <p:cNvSpPr/>
            <p:nvPr/>
          </p:nvSpPr>
          <p:spPr>
            <a:xfrm>
              <a:off x="8264746" y="1925190"/>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1E731EA2-E8C0-4855-BD36-B2BD56975040}"/>
                </a:ext>
              </a:extLst>
            </p:cNvPr>
            <p:cNvSpPr/>
            <p:nvPr/>
          </p:nvSpPr>
          <p:spPr>
            <a:xfrm>
              <a:off x="8271476" y="1752133"/>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BBD158FE-6B1E-4BE1-9C49-933EADFAA8F5}"/>
                </a:ext>
              </a:extLst>
            </p:cNvPr>
            <p:cNvSpPr/>
            <p:nvPr/>
          </p:nvSpPr>
          <p:spPr>
            <a:xfrm>
              <a:off x="8596134" y="1831742"/>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EB40538-96AA-498C-BFC8-4B42E6FDE105}"/>
                </a:ext>
              </a:extLst>
            </p:cNvPr>
            <p:cNvSpPr/>
            <p:nvPr/>
          </p:nvSpPr>
          <p:spPr>
            <a:xfrm>
              <a:off x="5870252" y="307756"/>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997AA30-9185-4BA8-B58F-F64514EB009A}"/>
                </a:ext>
              </a:extLst>
            </p:cNvPr>
            <p:cNvSpPr/>
            <p:nvPr/>
          </p:nvSpPr>
          <p:spPr>
            <a:xfrm>
              <a:off x="4280737" y="38713"/>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dirty="0"/>
            </a:p>
          </p:txBody>
        </p:sp>
        <p:sp>
          <p:nvSpPr>
            <p:cNvPr id="797" name="Freeform 796">
              <a:extLst>
                <a:ext uri="{FF2B5EF4-FFF2-40B4-BE49-F238E27FC236}">
                  <a16:creationId xmlns:a16="http://schemas.microsoft.com/office/drawing/2014/main" id="{28C8952C-5B46-D1EC-FECE-2E1A2E1C1C1C}"/>
                </a:ext>
              </a:extLst>
            </p:cNvPr>
            <p:cNvSpPr/>
            <p:nvPr/>
          </p:nvSpPr>
          <p:spPr>
            <a:xfrm>
              <a:off x="4281244" y="-12696"/>
              <a:ext cx="1826185" cy="510522"/>
            </a:xfrm>
            <a:custGeom>
              <a:avLst/>
              <a:gdLst>
                <a:gd name="connsiteX0" fmla="*/ 45999 w 1826185"/>
                <a:gd name="connsiteY0" fmla="*/ 0 h 510522"/>
                <a:gd name="connsiteX1" fmla="*/ 795429 w 1826185"/>
                <a:gd name="connsiteY1" fmla="*/ 0 h 510522"/>
                <a:gd name="connsiteX2" fmla="*/ 1826185 w 1826185"/>
                <a:gd name="connsiteY2" fmla="*/ 311945 h 510522"/>
                <a:gd name="connsiteX3" fmla="*/ 1583294 w 1826185"/>
                <a:gd name="connsiteY3" fmla="*/ 510522 h 510522"/>
                <a:gd name="connsiteX4" fmla="*/ 0 w 1826185"/>
                <a:gd name="connsiteY4" fmla="*/ 31856 h 510522"/>
                <a:gd name="connsiteX5" fmla="*/ 13332 w 1826185"/>
                <a:gd name="connsiteY5" fmla="*/ 21064 h 510522"/>
                <a:gd name="connsiteX6" fmla="*/ 14728 w 1826185"/>
                <a:gd name="connsiteY6" fmla="*/ 21952 h 510522"/>
                <a:gd name="connsiteX7" fmla="*/ 16887 w 1826185"/>
                <a:gd name="connsiteY7" fmla="*/ 21952 h 510522"/>
                <a:gd name="connsiteX8" fmla="*/ 18664 w 1826185"/>
                <a:gd name="connsiteY8" fmla="*/ 21952 h 510522"/>
                <a:gd name="connsiteX9" fmla="*/ 20188 w 1826185"/>
                <a:gd name="connsiteY9" fmla="*/ 21064 h 510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6185" h="510522">
                  <a:moveTo>
                    <a:pt x="45999" y="0"/>
                  </a:moveTo>
                  <a:lnTo>
                    <a:pt x="795429" y="0"/>
                  </a:lnTo>
                  <a:lnTo>
                    <a:pt x="1826185" y="311945"/>
                  </a:lnTo>
                  <a:lnTo>
                    <a:pt x="1583294" y="510522"/>
                  </a:lnTo>
                  <a:lnTo>
                    <a:pt x="0" y="31856"/>
                  </a:lnTo>
                  <a:lnTo>
                    <a:pt x="13332" y="21064"/>
                  </a:lnTo>
                  <a:cubicBezTo>
                    <a:pt x="13751" y="21432"/>
                    <a:pt x="14220" y="21737"/>
                    <a:pt x="14728" y="21952"/>
                  </a:cubicBezTo>
                  <a:cubicBezTo>
                    <a:pt x="15439" y="22079"/>
                    <a:pt x="16176" y="22079"/>
                    <a:pt x="16887" y="21952"/>
                  </a:cubicBezTo>
                  <a:lnTo>
                    <a:pt x="18664" y="21952"/>
                  </a:lnTo>
                  <a:cubicBezTo>
                    <a:pt x="19210" y="21737"/>
                    <a:pt x="19731" y="21432"/>
                    <a:pt x="20188" y="21064"/>
                  </a:cubicBezTo>
                  <a:close/>
                </a:path>
              </a:pathLst>
            </a:custGeom>
            <a:solidFill>
              <a:schemeClr val="accent3"/>
            </a:solidFill>
            <a:ln w="12690" cap="flat">
              <a:noFill/>
              <a:prstDash val="solid"/>
              <a:miter/>
            </a:ln>
          </p:spPr>
          <p:txBody>
            <a:bodyPr wrap="square" rtlCol="0" anchor="ctr">
              <a:noAutofit/>
            </a:bodyPr>
            <a:lstStyle/>
            <a:p>
              <a:endParaRPr lang="en-US" dirty="0"/>
            </a:p>
          </p:txBody>
        </p:sp>
        <p:sp>
          <p:nvSpPr>
            <p:cNvPr id="803" name="Freeform 802">
              <a:extLst>
                <a:ext uri="{FF2B5EF4-FFF2-40B4-BE49-F238E27FC236}">
                  <a16:creationId xmlns:a16="http://schemas.microsoft.com/office/drawing/2014/main" id="{FA10EB6E-9C26-5CF2-4D48-9099D7D162DF}"/>
                </a:ext>
              </a:extLst>
            </p:cNvPr>
            <p:cNvSpPr/>
            <p:nvPr/>
          </p:nvSpPr>
          <p:spPr>
            <a:xfrm>
              <a:off x="3884723" y="-12695"/>
              <a:ext cx="242636" cy="547597"/>
            </a:xfrm>
            <a:custGeom>
              <a:avLst/>
              <a:gdLst>
                <a:gd name="connsiteX0" fmla="*/ 0 w 242636"/>
                <a:gd name="connsiteY0" fmla="*/ 0 h 547597"/>
                <a:gd name="connsiteX1" fmla="*/ 242636 w 242636"/>
                <a:gd name="connsiteY1" fmla="*/ 0 h 547597"/>
                <a:gd name="connsiteX2" fmla="*/ 242636 w 242636"/>
                <a:gd name="connsiteY2" fmla="*/ 61948 h 547597"/>
                <a:gd name="connsiteX3" fmla="*/ 242636 w 242636"/>
                <a:gd name="connsiteY3" fmla="*/ 165553 h 547597"/>
                <a:gd name="connsiteX4" fmla="*/ 242636 w 242636"/>
                <a:gd name="connsiteY4" fmla="*/ 350036 h 547597"/>
                <a:gd name="connsiteX5" fmla="*/ 0 w 242636"/>
                <a:gd name="connsiteY5" fmla="*/ 547597 h 54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2636" h="547597">
                  <a:moveTo>
                    <a:pt x="0" y="0"/>
                  </a:moveTo>
                  <a:lnTo>
                    <a:pt x="242636" y="0"/>
                  </a:lnTo>
                  <a:lnTo>
                    <a:pt x="242636" y="61948"/>
                  </a:lnTo>
                  <a:lnTo>
                    <a:pt x="242636" y="165553"/>
                  </a:lnTo>
                  <a:lnTo>
                    <a:pt x="242636" y="350036"/>
                  </a:lnTo>
                  <a:lnTo>
                    <a:pt x="0" y="547597"/>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801" name="Freeform 800">
              <a:extLst>
                <a:ext uri="{FF2B5EF4-FFF2-40B4-BE49-F238E27FC236}">
                  <a16:creationId xmlns:a16="http://schemas.microsoft.com/office/drawing/2014/main" id="{5CD91505-58C6-46EC-09EA-BF96BB70EFC8}"/>
                </a:ext>
              </a:extLst>
            </p:cNvPr>
            <p:cNvSpPr/>
            <p:nvPr/>
          </p:nvSpPr>
          <p:spPr>
            <a:xfrm>
              <a:off x="2048998" y="-12696"/>
              <a:ext cx="1824932" cy="551786"/>
            </a:xfrm>
            <a:custGeom>
              <a:avLst/>
              <a:gdLst>
                <a:gd name="connsiteX0" fmla="*/ 0 w 1824932"/>
                <a:gd name="connsiteY0" fmla="*/ 0 h 551786"/>
                <a:gd name="connsiteX1" fmla="*/ 1824932 w 1824932"/>
                <a:gd name="connsiteY1" fmla="*/ 0 h 551786"/>
                <a:gd name="connsiteX2" fmla="*/ 1824932 w 1824932"/>
                <a:gd name="connsiteY2" fmla="*/ 551786 h 551786"/>
              </a:gdLst>
              <a:ahLst/>
              <a:cxnLst>
                <a:cxn ang="0">
                  <a:pos x="connsiteX0" y="connsiteY0"/>
                </a:cxn>
                <a:cxn ang="0">
                  <a:pos x="connsiteX1" y="connsiteY1"/>
                </a:cxn>
                <a:cxn ang="0">
                  <a:pos x="connsiteX2" y="connsiteY2"/>
                </a:cxn>
              </a:cxnLst>
              <a:rect l="l" t="t" r="r" b="b"/>
              <a:pathLst>
                <a:path w="1824932" h="551786">
                  <a:moveTo>
                    <a:pt x="0" y="0"/>
                  </a:moveTo>
                  <a:lnTo>
                    <a:pt x="1824932" y="0"/>
                  </a:lnTo>
                  <a:lnTo>
                    <a:pt x="1824932" y="551786"/>
                  </a:lnTo>
                  <a:close/>
                </a:path>
              </a:pathLst>
            </a:custGeom>
            <a:solidFill>
              <a:schemeClr val="accent5"/>
            </a:solidFill>
            <a:ln w="12690" cap="flat">
              <a:noFill/>
              <a:prstDash val="solid"/>
              <a:miter/>
            </a:ln>
          </p:spPr>
          <p:txBody>
            <a:bodyPr wrap="square" rtlCol="0" anchor="ctr">
              <a:noAutofit/>
            </a:bodyPr>
            <a:lstStyle/>
            <a:p>
              <a:endParaRPr lang="en-US" dirty="0"/>
            </a:p>
          </p:txBody>
        </p:sp>
        <p:sp>
          <p:nvSpPr>
            <p:cNvPr id="94" name="Freeform: Shape 93">
              <a:extLst>
                <a:ext uri="{FF2B5EF4-FFF2-40B4-BE49-F238E27FC236}">
                  <a16:creationId xmlns:a16="http://schemas.microsoft.com/office/drawing/2014/main" id="{672DE4E8-6A11-4EFA-BA87-7412B18193E3}"/>
                </a:ext>
              </a:extLst>
            </p:cNvPr>
            <p:cNvSpPr/>
            <p:nvPr/>
          </p:nvSpPr>
          <p:spPr>
            <a:xfrm>
              <a:off x="7060071" y="934974"/>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3293CA4-CE6D-4F7C-85CE-24836ED615F6}"/>
                </a:ext>
              </a:extLst>
            </p:cNvPr>
            <p:cNvSpPr/>
            <p:nvPr/>
          </p:nvSpPr>
          <p:spPr>
            <a:xfrm>
              <a:off x="8667235" y="1770925"/>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0F1CE69-AE4C-4B0B-BE72-60D73A336D54}"/>
                </a:ext>
              </a:extLst>
            </p:cNvPr>
            <p:cNvSpPr/>
            <p:nvPr/>
          </p:nvSpPr>
          <p:spPr>
            <a:xfrm>
              <a:off x="5839272" y="1087842"/>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33F33F3-FFC2-4DDE-BE0A-527A573E8EA1}"/>
                </a:ext>
              </a:extLst>
            </p:cNvPr>
            <p:cNvSpPr/>
            <p:nvPr/>
          </p:nvSpPr>
          <p:spPr>
            <a:xfrm>
              <a:off x="10341185" y="2444231"/>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C69BE9E-209A-44C9-A643-31AB33338516}"/>
                </a:ext>
              </a:extLst>
            </p:cNvPr>
            <p:cNvSpPr/>
            <p:nvPr/>
          </p:nvSpPr>
          <p:spPr>
            <a:xfrm>
              <a:off x="9841438" y="2122369"/>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6FD68C00-9475-46D5-9199-D48BF24D2B87}"/>
                </a:ext>
              </a:extLst>
            </p:cNvPr>
            <p:cNvSpPr/>
            <p:nvPr/>
          </p:nvSpPr>
          <p:spPr>
            <a:xfrm>
              <a:off x="5841684" y="934974"/>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4E4848C-69F7-4A89-957C-F518EB45FE72}"/>
                </a:ext>
              </a:extLst>
            </p:cNvPr>
            <p:cNvSpPr/>
            <p:nvPr/>
          </p:nvSpPr>
          <p:spPr>
            <a:xfrm>
              <a:off x="9241513" y="1301655"/>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13557" y="1551906"/>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8167" y="1663130"/>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5839" y="853461"/>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14396" y="1105871"/>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61095" y="984364"/>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6179" y="1190431"/>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30751" y="653742"/>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7740" y="1906144"/>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8740" y="2153603"/>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14168" y="2732192"/>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FB7E7588-F35A-41AF-B055-BCAE58CF1A61}"/>
                </a:ext>
              </a:extLst>
            </p:cNvPr>
            <p:cNvSpPr/>
            <p:nvPr/>
          </p:nvSpPr>
          <p:spPr>
            <a:xfrm>
              <a:off x="9840295" y="2510254"/>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FD2DEDF1-49BF-4697-A190-1CD5CEAA9E1A}"/>
                </a:ext>
              </a:extLst>
            </p:cNvPr>
            <p:cNvSpPr/>
            <p:nvPr/>
          </p:nvSpPr>
          <p:spPr>
            <a:xfrm>
              <a:off x="9845628" y="2372748"/>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8994" y="1476234"/>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281381E-C89E-4016-A372-92B5B3D563E7}"/>
                </a:ext>
              </a:extLst>
            </p:cNvPr>
            <p:cNvSpPr/>
            <p:nvPr/>
          </p:nvSpPr>
          <p:spPr>
            <a:xfrm>
              <a:off x="5730587" y="1419734"/>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0387604-3597-4829-8336-217DCACEECD2}"/>
                </a:ext>
              </a:extLst>
            </p:cNvPr>
            <p:cNvSpPr/>
            <p:nvPr/>
          </p:nvSpPr>
          <p:spPr>
            <a:xfrm>
              <a:off x="5734015" y="1311177"/>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E09BF83-6658-45ED-93A4-A465AB69519D}"/>
                </a:ext>
              </a:extLst>
            </p:cNvPr>
            <p:cNvSpPr/>
            <p:nvPr/>
          </p:nvSpPr>
          <p:spPr>
            <a:xfrm>
              <a:off x="4085459" y="893328"/>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C3D3BFB-5CE0-4C28-BCB4-E8753DDDED1C}"/>
                </a:ext>
              </a:extLst>
            </p:cNvPr>
            <p:cNvSpPr/>
            <p:nvPr/>
          </p:nvSpPr>
          <p:spPr>
            <a:xfrm>
              <a:off x="5716" y="7225"/>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dirty="0"/>
            </a:p>
          </p:txBody>
        </p:sp>
        <p:sp>
          <p:nvSpPr>
            <p:cNvPr id="810" name="Freeform 809">
              <a:extLst>
                <a:ext uri="{FF2B5EF4-FFF2-40B4-BE49-F238E27FC236}">
                  <a16:creationId xmlns:a16="http://schemas.microsoft.com/office/drawing/2014/main" id="{47B922FA-CDEA-A2D1-1DF9-A5354EB44AE0}"/>
                </a:ext>
              </a:extLst>
            </p:cNvPr>
            <p:cNvSpPr/>
            <p:nvPr/>
          </p:nvSpPr>
          <p:spPr>
            <a:xfrm>
              <a:off x="5716" y="-12696"/>
              <a:ext cx="4239343" cy="1032611"/>
            </a:xfrm>
            <a:custGeom>
              <a:avLst/>
              <a:gdLst>
                <a:gd name="connsiteX0" fmla="*/ 0 w 4239343"/>
                <a:gd name="connsiteY0" fmla="*/ 0 h 1032611"/>
                <a:gd name="connsiteX1" fmla="*/ 672711 w 4239343"/>
                <a:gd name="connsiteY1" fmla="*/ 0 h 1032611"/>
                <a:gd name="connsiteX2" fmla="*/ 4239343 w 4239343"/>
                <a:gd name="connsiteY2" fmla="*/ 897391 h 1032611"/>
                <a:gd name="connsiteX3" fmla="*/ 4073015 w 4239343"/>
                <a:gd name="connsiteY3" fmla="*/ 1032611 h 1032611"/>
                <a:gd name="connsiteX4" fmla="*/ 0 w 4239343"/>
                <a:gd name="connsiteY4" fmla="*/ 9764 h 1032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032611">
                  <a:moveTo>
                    <a:pt x="0" y="0"/>
                  </a:moveTo>
                  <a:lnTo>
                    <a:pt x="672711" y="0"/>
                  </a:lnTo>
                  <a:lnTo>
                    <a:pt x="4239343" y="897391"/>
                  </a:lnTo>
                  <a:lnTo>
                    <a:pt x="4073015" y="1032611"/>
                  </a:lnTo>
                  <a:lnTo>
                    <a:pt x="0" y="9764"/>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126" name="Freeform: Shape 125">
              <a:extLst>
                <a:ext uri="{FF2B5EF4-FFF2-40B4-BE49-F238E27FC236}">
                  <a16:creationId xmlns:a16="http://schemas.microsoft.com/office/drawing/2014/main" id="{34291ACA-4B81-420D-A9F6-ED589F9A7F8F}"/>
                </a:ext>
              </a:extLst>
            </p:cNvPr>
            <p:cNvSpPr/>
            <p:nvPr/>
          </p:nvSpPr>
          <p:spPr>
            <a:xfrm>
              <a:off x="5460272" y="1245789"/>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12A9F120-74F2-4332-AB35-9A23478D7676}"/>
                </a:ext>
              </a:extLst>
            </p:cNvPr>
            <p:cNvSpPr/>
            <p:nvPr/>
          </p:nvSpPr>
          <p:spPr>
            <a:xfrm>
              <a:off x="4381041" y="1164022"/>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7A06EB5-C4AB-40D2-A860-AF6D5D122E5D}"/>
                </a:ext>
              </a:extLst>
            </p:cNvPr>
            <p:cNvSpPr/>
            <p:nvPr/>
          </p:nvSpPr>
          <p:spPr>
            <a:xfrm>
              <a:off x="4385358" y="1007980"/>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8071" y="318802"/>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13889" y="773218"/>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F2D807D9-9071-4D26-AF35-C6711595B077}"/>
                </a:ext>
              </a:extLst>
            </p:cNvPr>
            <p:cNvSpPr/>
            <p:nvPr/>
          </p:nvSpPr>
          <p:spPr>
            <a:xfrm>
              <a:off x="9213453" y="1240964"/>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A4CA55F-A7EB-4041-97C3-818EF502A127}"/>
                </a:ext>
              </a:extLst>
            </p:cNvPr>
            <p:cNvSpPr/>
            <p:nvPr/>
          </p:nvSpPr>
          <p:spPr>
            <a:xfrm>
              <a:off x="9211548" y="62009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D0DA1F02-7551-46DF-8900-288EFC2868F9}"/>
                </a:ext>
              </a:extLst>
            </p:cNvPr>
            <p:cNvSpPr/>
            <p:nvPr/>
          </p:nvSpPr>
          <p:spPr>
            <a:xfrm>
              <a:off x="9210914" y="62161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AC4D6326-3E87-49CA-8338-209C060EAE0B}"/>
                </a:ext>
              </a:extLst>
            </p:cNvPr>
            <p:cNvSpPr/>
            <p:nvPr/>
          </p:nvSpPr>
          <p:spPr>
            <a:xfrm>
              <a:off x="9211511" y="624285"/>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31815" y="1056862"/>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DFC767E1-DF53-42EF-BC8A-AB07C207C0A7}"/>
                </a:ext>
              </a:extLst>
            </p:cNvPr>
            <p:cNvSpPr/>
            <p:nvPr/>
          </p:nvSpPr>
          <p:spPr>
            <a:xfrm>
              <a:off x="9210914" y="621111"/>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BAA5ED17-ECFE-4B0A-80B4-055358CA7BC1}"/>
                </a:ext>
              </a:extLst>
            </p:cNvPr>
            <p:cNvSpPr/>
            <p:nvPr/>
          </p:nvSpPr>
          <p:spPr>
            <a:xfrm>
              <a:off x="9210914" y="620222"/>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F513EB8-9659-470A-B003-9906FE36D3F4}"/>
                </a:ext>
              </a:extLst>
            </p:cNvPr>
            <p:cNvSpPr/>
            <p:nvPr/>
          </p:nvSpPr>
          <p:spPr>
            <a:xfrm>
              <a:off x="9213326" y="621619"/>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33593" y="848890"/>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32958" y="1055973"/>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2351D74D-937E-4C87-A9C9-885A3A56338E}"/>
                </a:ext>
              </a:extLst>
            </p:cNvPr>
            <p:cNvSpPr/>
            <p:nvPr/>
          </p:nvSpPr>
          <p:spPr>
            <a:xfrm>
              <a:off x="8694787" y="855746"/>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BD515AA-2FBE-44C8-8C7D-57A11894521D}"/>
                </a:ext>
              </a:extLst>
            </p:cNvPr>
            <p:cNvSpPr/>
            <p:nvPr/>
          </p:nvSpPr>
          <p:spPr>
            <a:xfrm>
              <a:off x="5051688" y="-391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6245" y="1065369"/>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BA7C2CC-4C5B-4C3E-A513-F96E7A47C1E0}"/>
                </a:ext>
              </a:extLst>
            </p:cNvPr>
            <p:cNvSpPr/>
            <p:nvPr/>
          </p:nvSpPr>
          <p:spPr>
            <a:xfrm>
              <a:off x="8685011" y="445262"/>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dirty="0"/>
            </a:p>
          </p:txBody>
        </p:sp>
        <p:sp>
          <p:nvSpPr>
            <p:cNvPr id="791" name="Freeform 790">
              <a:extLst>
                <a:ext uri="{FF2B5EF4-FFF2-40B4-BE49-F238E27FC236}">
                  <a16:creationId xmlns:a16="http://schemas.microsoft.com/office/drawing/2014/main" id="{676E1FD3-28A9-7EA4-4B57-B6D4974B61F1}"/>
                </a:ext>
              </a:extLst>
            </p:cNvPr>
            <p:cNvSpPr/>
            <p:nvPr/>
          </p:nvSpPr>
          <p:spPr>
            <a:xfrm>
              <a:off x="7164989" y="-12695"/>
              <a:ext cx="1525737" cy="460751"/>
            </a:xfrm>
            <a:custGeom>
              <a:avLst/>
              <a:gdLst>
                <a:gd name="connsiteX0" fmla="*/ 0 w 1525737"/>
                <a:gd name="connsiteY0" fmla="*/ 0 h 460751"/>
                <a:gd name="connsiteX1" fmla="*/ 34663 w 1525737"/>
                <a:gd name="connsiteY1" fmla="*/ 0 h 460751"/>
                <a:gd name="connsiteX2" fmla="*/ 1524087 w 1525737"/>
                <a:gd name="connsiteY2" fmla="*/ 450213 h 460751"/>
                <a:gd name="connsiteX3" fmla="*/ 1521801 w 1525737"/>
                <a:gd name="connsiteY3" fmla="*/ 452117 h 460751"/>
                <a:gd name="connsiteX4" fmla="*/ 1521458 w 1525737"/>
                <a:gd name="connsiteY4" fmla="*/ 452460 h 460751"/>
                <a:gd name="connsiteX5" fmla="*/ 1521801 w 1525737"/>
                <a:gd name="connsiteY5" fmla="*/ 459100 h 460751"/>
                <a:gd name="connsiteX6" fmla="*/ 1525737 w 1525737"/>
                <a:gd name="connsiteY6" fmla="*/ 460751 h 460751"/>
                <a:gd name="connsiteX7" fmla="*/ 1524087 w 1525737"/>
                <a:gd name="connsiteY7" fmla="*/ 460751 h 460751"/>
                <a:gd name="connsiteX8" fmla="*/ 1520404 w 1525737"/>
                <a:gd name="connsiteY8" fmla="*/ 459608 h 46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737" h="460751">
                  <a:moveTo>
                    <a:pt x="0" y="0"/>
                  </a:moveTo>
                  <a:lnTo>
                    <a:pt x="34663" y="0"/>
                  </a:lnTo>
                  <a:lnTo>
                    <a:pt x="1524087" y="450213"/>
                  </a:lnTo>
                  <a:lnTo>
                    <a:pt x="1521801" y="452117"/>
                  </a:lnTo>
                  <a:cubicBezTo>
                    <a:pt x="1521674" y="452231"/>
                    <a:pt x="1521560" y="452346"/>
                    <a:pt x="1521458" y="452460"/>
                  </a:cubicBezTo>
                  <a:cubicBezTo>
                    <a:pt x="1519719" y="454390"/>
                    <a:pt x="1519871" y="457361"/>
                    <a:pt x="1521801" y="459100"/>
                  </a:cubicBezTo>
                  <a:cubicBezTo>
                    <a:pt x="1522855" y="460129"/>
                    <a:pt x="1524264" y="460713"/>
                    <a:pt x="1525737" y="460751"/>
                  </a:cubicBezTo>
                  <a:lnTo>
                    <a:pt x="1524087" y="460751"/>
                  </a:lnTo>
                  <a:lnTo>
                    <a:pt x="1520404" y="45960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8851" y="23348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9994" y="23487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7073" y="232719"/>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5923" y="239448"/>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12516173-86F5-44BF-891F-9EC604600F62}"/>
                </a:ext>
              </a:extLst>
            </p:cNvPr>
            <p:cNvSpPr/>
            <p:nvPr/>
          </p:nvSpPr>
          <p:spPr>
            <a:xfrm>
              <a:off x="8950375" y="397522"/>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B712C6C9-A458-48E4-9891-2088765C732B}"/>
                </a:ext>
              </a:extLst>
            </p:cNvPr>
            <p:cNvSpPr/>
            <p:nvPr/>
          </p:nvSpPr>
          <p:spPr>
            <a:xfrm>
              <a:off x="9725389" y="226244"/>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dirty="0"/>
            </a:p>
          </p:txBody>
        </p:sp>
        <p:sp>
          <p:nvSpPr>
            <p:cNvPr id="783" name="Freeform 782">
              <a:extLst>
                <a:ext uri="{FF2B5EF4-FFF2-40B4-BE49-F238E27FC236}">
                  <a16:creationId xmlns:a16="http://schemas.microsoft.com/office/drawing/2014/main" id="{AC5F2025-A1DD-E6B5-9595-D6808C59AB5E}"/>
                </a:ext>
              </a:extLst>
            </p:cNvPr>
            <p:cNvSpPr/>
            <p:nvPr/>
          </p:nvSpPr>
          <p:spPr>
            <a:xfrm>
              <a:off x="8928349" y="-12696"/>
              <a:ext cx="802500" cy="241733"/>
            </a:xfrm>
            <a:custGeom>
              <a:avLst/>
              <a:gdLst>
                <a:gd name="connsiteX0" fmla="*/ 0 w 802500"/>
                <a:gd name="connsiteY0" fmla="*/ 0 h 241733"/>
                <a:gd name="connsiteX1" fmla="*/ 35612 w 802500"/>
                <a:gd name="connsiteY1" fmla="*/ 0 h 241733"/>
                <a:gd name="connsiteX2" fmla="*/ 800850 w 802500"/>
                <a:gd name="connsiteY2" fmla="*/ 231195 h 241733"/>
                <a:gd name="connsiteX3" fmla="*/ 798437 w 802500"/>
                <a:gd name="connsiteY3" fmla="*/ 233099 h 241733"/>
                <a:gd name="connsiteX4" fmla="*/ 798095 w 802500"/>
                <a:gd name="connsiteY4" fmla="*/ 233442 h 241733"/>
                <a:gd name="connsiteX5" fmla="*/ 798437 w 802500"/>
                <a:gd name="connsiteY5" fmla="*/ 240082 h 241733"/>
                <a:gd name="connsiteX6" fmla="*/ 802500 w 802500"/>
                <a:gd name="connsiteY6" fmla="*/ 241733 h 241733"/>
                <a:gd name="connsiteX7" fmla="*/ 800722 w 802500"/>
                <a:gd name="connsiteY7" fmla="*/ 241733 h 241733"/>
                <a:gd name="connsiteX8" fmla="*/ 797041 w 802500"/>
                <a:gd name="connsiteY8" fmla="*/ 240844 h 241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2500" h="241733">
                  <a:moveTo>
                    <a:pt x="0" y="0"/>
                  </a:moveTo>
                  <a:lnTo>
                    <a:pt x="35612" y="0"/>
                  </a:lnTo>
                  <a:lnTo>
                    <a:pt x="800850" y="231195"/>
                  </a:lnTo>
                  <a:lnTo>
                    <a:pt x="798437" y="233099"/>
                  </a:lnTo>
                  <a:cubicBezTo>
                    <a:pt x="798310" y="233214"/>
                    <a:pt x="798196" y="233328"/>
                    <a:pt x="798095" y="233442"/>
                  </a:cubicBezTo>
                  <a:cubicBezTo>
                    <a:pt x="796355" y="235372"/>
                    <a:pt x="796507" y="238343"/>
                    <a:pt x="798437" y="240082"/>
                  </a:cubicBezTo>
                  <a:cubicBezTo>
                    <a:pt x="799529" y="241136"/>
                    <a:pt x="800989" y="241733"/>
                    <a:pt x="802500" y="241733"/>
                  </a:cubicBezTo>
                  <a:lnTo>
                    <a:pt x="800722" y="241733"/>
                  </a:lnTo>
                  <a:lnTo>
                    <a:pt x="797041" y="240844"/>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04" name="Freeform: Shape 303">
              <a:extLst>
                <a:ext uri="{FF2B5EF4-FFF2-40B4-BE49-F238E27FC236}">
                  <a16:creationId xmlns:a16="http://schemas.microsoft.com/office/drawing/2014/main" id="{73EEEBAD-87CA-4F1D-BF1F-614D3E51C6AD}"/>
                </a:ext>
              </a:extLst>
            </p:cNvPr>
            <p:cNvSpPr/>
            <p:nvPr/>
          </p:nvSpPr>
          <p:spPr>
            <a:xfrm>
              <a:off x="9731483" y="228021"/>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7157" y="-45212"/>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3534BE47-284C-4D8C-BFF9-59339010B7B4}"/>
                </a:ext>
              </a:extLst>
            </p:cNvPr>
            <p:cNvSpPr/>
            <p:nvPr/>
          </p:nvSpPr>
          <p:spPr>
            <a:xfrm>
              <a:off x="9725613" y="-50037"/>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dirty="0"/>
            </a:p>
          </p:txBody>
        </p:sp>
        <p:sp>
          <p:nvSpPr>
            <p:cNvPr id="773" name="Freeform 772">
              <a:extLst>
                <a:ext uri="{FF2B5EF4-FFF2-40B4-BE49-F238E27FC236}">
                  <a16:creationId xmlns:a16="http://schemas.microsoft.com/office/drawing/2014/main" id="{933BA95F-42B0-929B-69A1-690B15D71E8F}"/>
                </a:ext>
              </a:extLst>
            </p:cNvPr>
            <p:cNvSpPr/>
            <p:nvPr/>
          </p:nvSpPr>
          <p:spPr>
            <a:xfrm>
              <a:off x="10803222" y="89626"/>
              <a:ext cx="1276793" cy="415944"/>
            </a:xfrm>
            <a:custGeom>
              <a:avLst/>
              <a:gdLst>
                <a:gd name="connsiteX0" fmla="*/ 7364 w 1276793"/>
                <a:gd name="connsiteY0" fmla="*/ 0 h 415944"/>
                <a:gd name="connsiteX1" fmla="*/ 1273238 w 1276793"/>
                <a:gd name="connsiteY1" fmla="*/ 404136 h 415944"/>
                <a:gd name="connsiteX2" fmla="*/ 1273238 w 1276793"/>
                <a:gd name="connsiteY2" fmla="*/ 411119 h 415944"/>
                <a:gd name="connsiteX3" fmla="*/ 1273238 w 1276793"/>
                <a:gd name="connsiteY3" fmla="*/ 412135 h 415944"/>
                <a:gd name="connsiteX4" fmla="*/ 1273238 w 1276793"/>
                <a:gd name="connsiteY4" fmla="*/ 413024 h 415944"/>
                <a:gd name="connsiteX5" fmla="*/ 1273873 w 1276793"/>
                <a:gd name="connsiteY5" fmla="*/ 413786 h 415944"/>
                <a:gd name="connsiteX6" fmla="*/ 1273873 w 1276793"/>
                <a:gd name="connsiteY6" fmla="*/ 414547 h 415944"/>
                <a:gd name="connsiteX7" fmla="*/ 1274635 w 1276793"/>
                <a:gd name="connsiteY7" fmla="*/ 414547 h 415944"/>
                <a:gd name="connsiteX8" fmla="*/ 1276793 w 1276793"/>
                <a:gd name="connsiteY8" fmla="*/ 415944 h 415944"/>
                <a:gd name="connsiteX9" fmla="*/ 0 w 1276793"/>
                <a:gd name="connsiteY9" fmla="*/ 8380 h 415944"/>
                <a:gd name="connsiteX10" fmla="*/ 2032 w 1276793"/>
                <a:gd name="connsiteY10" fmla="*/ 8380 h 415944"/>
                <a:gd name="connsiteX11" fmla="*/ 2044 w 1276793"/>
                <a:gd name="connsiteY11" fmla="*/ 8380 h 415944"/>
                <a:gd name="connsiteX12" fmla="*/ 7364 w 1276793"/>
                <a:gd name="connsiteY12" fmla="*/ 3555 h 41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6793" h="415944">
                  <a:moveTo>
                    <a:pt x="7364" y="0"/>
                  </a:moveTo>
                  <a:lnTo>
                    <a:pt x="1273238" y="404136"/>
                  </a:lnTo>
                  <a:lnTo>
                    <a:pt x="1273238" y="411119"/>
                  </a:lnTo>
                  <a:cubicBezTo>
                    <a:pt x="1273238" y="412135"/>
                    <a:pt x="1273238" y="411246"/>
                    <a:pt x="1273238" y="412135"/>
                  </a:cubicBezTo>
                  <a:cubicBezTo>
                    <a:pt x="1273238" y="413024"/>
                    <a:pt x="1273238" y="413024"/>
                    <a:pt x="1273238" y="413024"/>
                  </a:cubicBezTo>
                  <a:lnTo>
                    <a:pt x="1273873" y="413786"/>
                  </a:lnTo>
                  <a:lnTo>
                    <a:pt x="1273873" y="414547"/>
                  </a:lnTo>
                  <a:lnTo>
                    <a:pt x="1274635" y="414547"/>
                  </a:lnTo>
                  <a:lnTo>
                    <a:pt x="1276793" y="415944"/>
                  </a:lnTo>
                  <a:lnTo>
                    <a:pt x="0" y="8380"/>
                  </a:lnTo>
                  <a:cubicBezTo>
                    <a:pt x="673" y="8519"/>
                    <a:pt x="1359" y="8519"/>
                    <a:pt x="2032" y="8380"/>
                  </a:cubicBezTo>
                  <a:cubicBezTo>
                    <a:pt x="2032" y="8380"/>
                    <a:pt x="2044" y="8380"/>
                    <a:pt x="2044" y="8380"/>
                  </a:cubicBezTo>
                  <a:cubicBezTo>
                    <a:pt x="4850" y="8519"/>
                    <a:pt x="7225" y="6361"/>
                    <a:pt x="7364" y="3555"/>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75222" y="89754"/>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6333" y="88992"/>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7095" y="-10169"/>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72343" y="-44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74619" y="-7757"/>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9AB417E0-36F9-4194-9971-242CD227510B}"/>
                </a:ext>
              </a:extLst>
            </p:cNvPr>
            <p:cNvSpPr/>
            <p:nvPr/>
          </p:nvSpPr>
          <p:spPr>
            <a:xfrm>
              <a:off x="7815659" y="1046958"/>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D864E9CC-7C36-4D94-B0E8-06FB80DBA12E}"/>
                </a:ext>
              </a:extLst>
            </p:cNvPr>
            <p:cNvSpPr/>
            <p:nvPr/>
          </p:nvSpPr>
          <p:spPr>
            <a:xfrm>
              <a:off x="7804867" y="876188"/>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D0E1F7F-5617-4E8E-9263-81E3D4C398F5}"/>
                </a:ext>
              </a:extLst>
            </p:cNvPr>
            <p:cNvSpPr/>
            <p:nvPr/>
          </p:nvSpPr>
          <p:spPr>
            <a:xfrm>
              <a:off x="7263347" y="7055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6395" y="7047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DA3CAA-EAB8-4FE6-A8E7-359E8028CF60}"/>
                </a:ext>
              </a:extLst>
            </p:cNvPr>
            <p:cNvSpPr/>
            <p:nvPr/>
          </p:nvSpPr>
          <p:spPr>
            <a:xfrm>
              <a:off x="7264363" y="7055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8426" y="715194"/>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68808E0E-5A1D-4678-8784-DBEBFBCCE2CF}"/>
                </a:ext>
              </a:extLst>
            </p:cNvPr>
            <p:cNvSpPr/>
            <p:nvPr/>
          </p:nvSpPr>
          <p:spPr>
            <a:xfrm>
              <a:off x="7854004" y="84012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75102D8-4A58-4E3C-875A-33470C15E0F9}"/>
                </a:ext>
              </a:extLst>
            </p:cNvPr>
            <p:cNvSpPr/>
            <p:nvPr/>
          </p:nvSpPr>
          <p:spPr>
            <a:xfrm>
              <a:off x="7854512" y="841272"/>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BDDF714E-9C32-4E0B-A768-20473D25B9DF}"/>
                </a:ext>
              </a:extLst>
            </p:cNvPr>
            <p:cNvSpPr/>
            <p:nvPr/>
          </p:nvSpPr>
          <p:spPr>
            <a:xfrm>
              <a:off x="7851592" y="83873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88DA82DC-EE57-47BB-A007-0950FEF02AD2}"/>
                </a:ext>
              </a:extLst>
            </p:cNvPr>
            <p:cNvSpPr/>
            <p:nvPr/>
          </p:nvSpPr>
          <p:spPr>
            <a:xfrm>
              <a:off x="7263347" y="705496"/>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F0C5E89-C948-4AF2-9B6E-CD96E04638EB}"/>
                </a:ext>
              </a:extLst>
            </p:cNvPr>
            <p:cNvSpPr/>
            <p:nvPr/>
          </p:nvSpPr>
          <p:spPr>
            <a:xfrm>
              <a:off x="7265125" y="705544"/>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7538" y="705544"/>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9179" y="83746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35AF1395-875A-4FB8-A576-A4D92BE66EB3}"/>
                </a:ext>
              </a:extLst>
            </p:cNvPr>
            <p:cNvSpPr/>
            <p:nvPr/>
          </p:nvSpPr>
          <p:spPr>
            <a:xfrm>
              <a:off x="7850576" y="837971"/>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1C2246CC-50E1-4B07-B593-8A0B7E3A32BA}"/>
                </a:ext>
              </a:extLst>
            </p:cNvPr>
            <p:cNvSpPr/>
            <p:nvPr/>
          </p:nvSpPr>
          <p:spPr>
            <a:xfrm>
              <a:off x="7843338" y="841653"/>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F168DB40-9E71-4ED3-AB8A-E56A7447C325}"/>
                </a:ext>
              </a:extLst>
            </p:cNvPr>
            <p:cNvSpPr/>
            <p:nvPr/>
          </p:nvSpPr>
          <p:spPr>
            <a:xfrm>
              <a:off x="7854258" y="8406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F3F3F5B8-1D4C-40A8-8BA2-809FCFBF7707}"/>
                </a:ext>
              </a:extLst>
            </p:cNvPr>
            <p:cNvSpPr/>
            <p:nvPr/>
          </p:nvSpPr>
          <p:spPr>
            <a:xfrm>
              <a:off x="7853115" y="838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6645" y="837463"/>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7430" y="1283498"/>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8829" y="1549367"/>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7DF473D-3984-4FF9-9D10-AF6D336F38E1}"/>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8232" y="1559397"/>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75B1A7F1-ACDA-4ADF-9518-AEEF6C64CF2E}"/>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11A2F32-4BAA-4F37-B227-0C426F1461E8}"/>
                </a:ext>
              </a:extLst>
            </p:cNvPr>
            <p:cNvSpPr/>
            <p:nvPr/>
          </p:nvSpPr>
          <p:spPr>
            <a:xfrm>
              <a:off x="5723731" y="1513308"/>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8867" y="1653480"/>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73A866ED-C782-4108-91FC-D73C5CFA59C3}"/>
                </a:ext>
              </a:extLst>
            </p:cNvPr>
            <p:cNvSpPr/>
            <p:nvPr/>
          </p:nvSpPr>
          <p:spPr>
            <a:xfrm>
              <a:off x="5720372" y="1411608"/>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3CE5462E-9E0C-4F8C-84B0-315D69C0A83E}"/>
                </a:ext>
              </a:extLst>
            </p:cNvPr>
            <p:cNvSpPr/>
            <p:nvPr/>
          </p:nvSpPr>
          <p:spPr>
            <a:xfrm>
              <a:off x="5720645" y="1414274"/>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9826" y="1413005"/>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6F85ED7D-9490-4930-911A-836F995D0267}"/>
                </a:ext>
              </a:extLst>
            </p:cNvPr>
            <p:cNvSpPr/>
            <p:nvPr/>
          </p:nvSpPr>
          <p:spPr>
            <a:xfrm>
              <a:off x="5722334" y="141795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B31BB379-A8AC-48A4-AA8A-ABF0911F3018}"/>
                </a:ext>
              </a:extLst>
            </p:cNvPr>
            <p:cNvSpPr/>
            <p:nvPr/>
          </p:nvSpPr>
          <p:spPr>
            <a:xfrm>
              <a:off x="5720683" y="1303051"/>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B7A269DC-C4C1-480F-B7FD-3E51547EDA3A}"/>
                </a:ext>
              </a:extLst>
            </p:cNvPr>
            <p:cNvSpPr/>
            <p:nvPr/>
          </p:nvSpPr>
          <p:spPr>
            <a:xfrm>
              <a:off x="6592955" y="14533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166CAC5-EB0F-4AFF-9FBC-91C3549591E5}"/>
                </a:ext>
              </a:extLst>
            </p:cNvPr>
            <p:cNvSpPr/>
            <p:nvPr/>
          </p:nvSpPr>
          <p:spPr>
            <a:xfrm>
              <a:off x="6595368" y="145668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546BAE84-FF27-4080-8B20-469BE53CDA6B}"/>
                </a:ext>
              </a:extLst>
            </p:cNvPr>
            <p:cNvSpPr/>
            <p:nvPr/>
          </p:nvSpPr>
          <p:spPr>
            <a:xfrm>
              <a:off x="6594225" y="145465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950F0C00-B7AC-437C-B000-7A5F496295DB}"/>
                </a:ext>
              </a:extLst>
            </p:cNvPr>
            <p:cNvSpPr/>
            <p:nvPr/>
          </p:nvSpPr>
          <p:spPr>
            <a:xfrm>
              <a:off x="5794960" y="1302543"/>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43691CF2-AAE3-426A-9B8F-2113504417EB}"/>
                </a:ext>
              </a:extLst>
            </p:cNvPr>
            <p:cNvSpPr/>
            <p:nvPr/>
          </p:nvSpPr>
          <p:spPr>
            <a:xfrm>
              <a:off x="6591050" y="1452745"/>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FA54988E-1663-4A89-93AB-5AA8A97BD3B5}"/>
                </a:ext>
              </a:extLst>
            </p:cNvPr>
            <p:cNvSpPr/>
            <p:nvPr/>
          </p:nvSpPr>
          <p:spPr>
            <a:xfrm>
              <a:off x="6593463" y="145388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96762854-B103-49F3-9871-B022A68CAB68}"/>
                </a:ext>
              </a:extLst>
            </p:cNvPr>
            <p:cNvSpPr/>
            <p:nvPr/>
          </p:nvSpPr>
          <p:spPr>
            <a:xfrm>
              <a:off x="6585210" y="1456554"/>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7D656834-BA1C-417A-9200-A295006E4626}"/>
                </a:ext>
              </a:extLst>
            </p:cNvPr>
            <p:cNvSpPr/>
            <p:nvPr/>
          </p:nvSpPr>
          <p:spPr>
            <a:xfrm>
              <a:off x="6594479" y="1454903"/>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9527" y="14522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57500A7E-75C2-4A02-81BF-B43F42FEAB9E}"/>
                </a:ext>
              </a:extLst>
            </p:cNvPr>
            <p:cNvSpPr/>
            <p:nvPr/>
          </p:nvSpPr>
          <p:spPr>
            <a:xfrm>
              <a:off x="6530995" y="1451095"/>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8202" y="1550002"/>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9921" y="1409865"/>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55C13327-3B0B-4D90-BAD4-BADA134FD9FD}"/>
                </a:ext>
              </a:extLst>
            </p:cNvPr>
            <p:cNvSpPr/>
            <p:nvPr/>
          </p:nvSpPr>
          <p:spPr>
            <a:xfrm>
              <a:off x="4083936" y="983729"/>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6494F0A3-1A67-4EEF-936B-54283EA0D6D6}"/>
                </a:ext>
              </a:extLst>
            </p:cNvPr>
            <p:cNvSpPr/>
            <p:nvPr/>
          </p:nvSpPr>
          <p:spPr>
            <a:xfrm>
              <a:off x="4085332" y="1130249"/>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A87597E6-1548-458B-A935-415FF880178D}"/>
                </a:ext>
              </a:extLst>
            </p:cNvPr>
            <p:cNvSpPr/>
            <p:nvPr/>
          </p:nvSpPr>
          <p:spPr>
            <a:xfrm>
              <a:off x="5716" y="100673"/>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6DD2092A-6421-4834-83B2-8ADAA61CE85A}"/>
                </a:ext>
              </a:extLst>
            </p:cNvPr>
            <p:cNvSpPr/>
            <p:nvPr/>
          </p:nvSpPr>
          <p:spPr>
            <a:xfrm>
              <a:off x="4074794" y="1027406"/>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06F54617-2992-43C1-AAD9-D647E6D70C2A}"/>
                </a:ext>
              </a:extLst>
            </p:cNvPr>
            <p:cNvSpPr/>
            <p:nvPr/>
          </p:nvSpPr>
          <p:spPr>
            <a:xfrm>
              <a:off x="4080127" y="102918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BA5923F2-9693-4E79-9A58-0EEFA9D10225}"/>
                </a:ext>
              </a:extLst>
            </p:cNvPr>
            <p:cNvSpPr/>
            <p:nvPr/>
          </p:nvSpPr>
          <p:spPr>
            <a:xfrm>
              <a:off x="5716" y="-2932"/>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3AD43E4F-7972-4C5F-BC2C-7FCB54D5254C}"/>
                </a:ext>
              </a:extLst>
            </p:cNvPr>
            <p:cNvSpPr/>
            <p:nvPr/>
          </p:nvSpPr>
          <p:spPr>
            <a:xfrm>
              <a:off x="4260930" y="879489"/>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EE81EAC6-A27B-4346-B097-B315BA65C034}"/>
                </a:ext>
              </a:extLst>
            </p:cNvPr>
            <p:cNvSpPr/>
            <p:nvPr/>
          </p:nvSpPr>
          <p:spPr>
            <a:xfrm>
              <a:off x="4261437" y="881266"/>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8390" y="878727"/>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12" name="Freeform 811">
              <a:extLst>
                <a:ext uri="{FF2B5EF4-FFF2-40B4-BE49-F238E27FC236}">
                  <a16:creationId xmlns:a16="http://schemas.microsoft.com/office/drawing/2014/main" id="{50B8F123-EE23-99D3-DF8D-303C7DB6546B}"/>
                </a:ext>
              </a:extLst>
            </p:cNvPr>
            <p:cNvSpPr/>
            <p:nvPr/>
          </p:nvSpPr>
          <p:spPr>
            <a:xfrm>
              <a:off x="678430" y="-12696"/>
              <a:ext cx="3578310" cy="897391"/>
            </a:xfrm>
            <a:custGeom>
              <a:avLst/>
              <a:gdLst>
                <a:gd name="connsiteX0" fmla="*/ 0 w 3578310"/>
                <a:gd name="connsiteY0" fmla="*/ 0 h 897391"/>
                <a:gd name="connsiteX1" fmla="*/ 39959 w 3578310"/>
                <a:gd name="connsiteY1" fmla="*/ 0 h 897391"/>
                <a:gd name="connsiteX2" fmla="*/ 3578310 w 3578310"/>
                <a:gd name="connsiteY2" fmla="*/ 890788 h 897391"/>
                <a:gd name="connsiteX3" fmla="*/ 3577168 w 3578310"/>
                <a:gd name="connsiteY3" fmla="*/ 890788 h 897391"/>
                <a:gd name="connsiteX4" fmla="*/ 3575136 w 3578310"/>
                <a:gd name="connsiteY4" fmla="*/ 890788 h 897391"/>
                <a:gd name="connsiteX5" fmla="*/ 3573993 w 3578310"/>
                <a:gd name="connsiteY5" fmla="*/ 891423 h 897391"/>
                <a:gd name="connsiteX6" fmla="*/ 3566629 w 3578310"/>
                <a:gd name="connsiteY6" fmla="*/ 897391 h 89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8310" h="897391">
                  <a:moveTo>
                    <a:pt x="0" y="0"/>
                  </a:moveTo>
                  <a:lnTo>
                    <a:pt x="39959" y="0"/>
                  </a:lnTo>
                  <a:lnTo>
                    <a:pt x="3578310" y="890788"/>
                  </a:lnTo>
                  <a:lnTo>
                    <a:pt x="3577168" y="890788"/>
                  </a:lnTo>
                  <a:lnTo>
                    <a:pt x="3575136" y="890788"/>
                  </a:lnTo>
                  <a:lnTo>
                    <a:pt x="3573993" y="891423"/>
                  </a:lnTo>
                  <a:lnTo>
                    <a:pt x="3566629" y="897391"/>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8263" y="87783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6105" y="87745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EACB584D-4529-45F6-BE06-8F4B5908E333}"/>
                </a:ext>
              </a:extLst>
            </p:cNvPr>
            <p:cNvSpPr/>
            <p:nvPr/>
          </p:nvSpPr>
          <p:spPr>
            <a:xfrm>
              <a:off x="4261056" y="8806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9406" y="87898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F992755-64B5-4176-BC40-24C03AC066DC}"/>
                </a:ext>
              </a:extLst>
            </p:cNvPr>
            <p:cNvSpPr/>
            <p:nvPr/>
          </p:nvSpPr>
          <p:spPr>
            <a:xfrm>
              <a:off x="4250645" y="881647"/>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5993AA16-81FD-4D1B-95D8-C46937945B61}"/>
                </a:ext>
              </a:extLst>
            </p:cNvPr>
            <p:cNvSpPr/>
            <p:nvPr/>
          </p:nvSpPr>
          <p:spPr>
            <a:xfrm>
              <a:off x="4075526" y="877457"/>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9256" y="1332127"/>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F125A9B1-DF13-4FB5-A4AC-499B6143DAFF}"/>
                </a:ext>
              </a:extLst>
            </p:cNvPr>
            <p:cNvSpPr/>
            <p:nvPr/>
          </p:nvSpPr>
          <p:spPr>
            <a:xfrm>
              <a:off x="4374058" y="1257597"/>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BA7E8F16-EE6A-4945-986B-1EEFE520CC5E}"/>
                </a:ext>
              </a:extLst>
            </p:cNvPr>
            <p:cNvSpPr/>
            <p:nvPr/>
          </p:nvSpPr>
          <p:spPr>
            <a:xfrm>
              <a:off x="5460145" y="1458078"/>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9562970-C81E-4B6C-B8D0-84B278460B13}"/>
                </a:ext>
              </a:extLst>
            </p:cNvPr>
            <p:cNvSpPr/>
            <p:nvPr/>
          </p:nvSpPr>
          <p:spPr>
            <a:xfrm>
              <a:off x="4371011" y="1155769"/>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C29525FA-4DE7-422B-8FF4-DE510CBEB96F}"/>
                </a:ext>
              </a:extLst>
            </p:cNvPr>
            <p:cNvSpPr/>
            <p:nvPr/>
          </p:nvSpPr>
          <p:spPr>
            <a:xfrm>
              <a:off x="4371687" y="1158436"/>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958CF054-7460-42EF-9790-F4AD08877FB2}"/>
                </a:ext>
              </a:extLst>
            </p:cNvPr>
            <p:cNvSpPr/>
            <p:nvPr/>
          </p:nvSpPr>
          <p:spPr>
            <a:xfrm>
              <a:off x="4505216" y="99947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0E108BD-4905-49ED-AD89-9C726E9807F0}"/>
                </a:ext>
              </a:extLst>
            </p:cNvPr>
            <p:cNvSpPr/>
            <p:nvPr/>
          </p:nvSpPr>
          <p:spPr>
            <a:xfrm>
              <a:off x="4370374" y="1155515"/>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E54D8E-9694-46FC-941F-CFF130900AC6}"/>
                </a:ext>
              </a:extLst>
            </p:cNvPr>
            <p:cNvSpPr/>
            <p:nvPr/>
          </p:nvSpPr>
          <p:spPr>
            <a:xfrm>
              <a:off x="4371392" y="1000235"/>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CAB4EF7-5C3F-4753-AFD7-0E9E45555E3B}"/>
                </a:ext>
              </a:extLst>
            </p:cNvPr>
            <p:cNvSpPr/>
            <p:nvPr/>
          </p:nvSpPr>
          <p:spPr>
            <a:xfrm>
              <a:off x="4371646" y="1162625"/>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B70243E6-91D4-4154-8A9D-739A7639A377}"/>
                </a:ext>
              </a:extLst>
            </p:cNvPr>
            <p:cNvSpPr/>
            <p:nvPr/>
          </p:nvSpPr>
          <p:spPr>
            <a:xfrm>
              <a:off x="5554228" y="12277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CA5DF0C5-387A-4C77-975F-D3952424B1E5}"/>
                </a:ext>
              </a:extLst>
            </p:cNvPr>
            <p:cNvSpPr/>
            <p:nvPr/>
          </p:nvSpPr>
          <p:spPr>
            <a:xfrm>
              <a:off x="5554228" y="12296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985544F6-B794-4A24-8D73-2A8FF3302B69}"/>
                </a:ext>
              </a:extLst>
            </p:cNvPr>
            <p:cNvSpPr/>
            <p:nvPr/>
          </p:nvSpPr>
          <p:spPr>
            <a:xfrm>
              <a:off x="5552704" y="12261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0A947B56-3D39-4366-A6BA-46C8E190A169}"/>
                </a:ext>
              </a:extLst>
            </p:cNvPr>
            <p:cNvSpPr/>
            <p:nvPr/>
          </p:nvSpPr>
          <p:spPr>
            <a:xfrm>
              <a:off x="4504217" y="997483"/>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A3F20888-7E8F-405F-8F84-6D4356ECB7EA}"/>
                </a:ext>
              </a:extLst>
            </p:cNvPr>
            <p:cNvSpPr/>
            <p:nvPr/>
          </p:nvSpPr>
          <p:spPr>
            <a:xfrm>
              <a:off x="5550927" y="1226033"/>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74F7AF4D-E4E1-4FB0-BED3-DBE9567D3A34}"/>
                </a:ext>
              </a:extLst>
            </p:cNvPr>
            <p:cNvSpPr/>
            <p:nvPr/>
          </p:nvSpPr>
          <p:spPr>
            <a:xfrm>
              <a:off x="5543436" y="1229537"/>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DF1F3792-F8F9-4129-9A50-E0FFAB01B5B0}"/>
                </a:ext>
              </a:extLst>
            </p:cNvPr>
            <p:cNvSpPr/>
            <p:nvPr/>
          </p:nvSpPr>
          <p:spPr>
            <a:xfrm>
              <a:off x="5552704" y="1226363"/>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9276" y="12250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EA6CE54-927E-4B72-943A-8D6DFBD3D0DF}"/>
                </a:ext>
              </a:extLst>
            </p:cNvPr>
            <p:cNvSpPr/>
            <p:nvPr/>
          </p:nvSpPr>
          <p:spPr>
            <a:xfrm>
              <a:off x="5554228" y="1227760"/>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8590B5E-A2AA-4DE5-A1C1-28894A64A298}"/>
                </a:ext>
              </a:extLst>
            </p:cNvPr>
            <p:cNvSpPr/>
            <p:nvPr/>
          </p:nvSpPr>
          <p:spPr>
            <a:xfrm>
              <a:off x="5452653" y="1225220"/>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9479" y="1353076"/>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6F08CD80-6939-4C1F-ABC5-7228BE3BA676}"/>
                </a:ext>
              </a:extLst>
            </p:cNvPr>
            <p:cNvSpPr/>
            <p:nvPr/>
          </p:nvSpPr>
          <p:spPr>
            <a:xfrm>
              <a:off x="4370319" y="1153023"/>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9109" y="2038698"/>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7636" y="2018257"/>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B4BA4B6D-A5E7-463E-9E58-D5E59CBE33BD}"/>
                </a:ext>
              </a:extLst>
            </p:cNvPr>
            <p:cNvSpPr/>
            <p:nvPr/>
          </p:nvSpPr>
          <p:spPr>
            <a:xfrm>
              <a:off x="8660507" y="2121480"/>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FC885A14-C193-45D1-B4C5-6A8057EB8555}"/>
                </a:ext>
              </a:extLst>
            </p:cNvPr>
            <p:cNvSpPr/>
            <p:nvPr/>
          </p:nvSpPr>
          <p:spPr>
            <a:xfrm>
              <a:off x="8255605" y="19152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227EA2EF-CA49-4E99-BC12-D8AFD5A1D419}"/>
                </a:ext>
              </a:extLst>
            </p:cNvPr>
            <p:cNvSpPr/>
            <p:nvPr/>
          </p:nvSpPr>
          <p:spPr>
            <a:xfrm>
              <a:off x="8254405" y="1916810"/>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01354500-E234-42B8-9379-E7DFBD4258EE}"/>
                </a:ext>
              </a:extLst>
            </p:cNvPr>
            <p:cNvSpPr/>
            <p:nvPr/>
          </p:nvSpPr>
          <p:spPr>
            <a:xfrm>
              <a:off x="8255303" y="1920111"/>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9714" y="2018510"/>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733335C4-A4F0-4973-A1BA-40112BB74C66}"/>
                </a:ext>
              </a:extLst>
            </p:cNvPr>
            <p:cNvSpPr/>
            <p:nvPr/>
          </p:nvSpPr>
          <p:spPr>
            <a:xfrm>
              <a:off x="8254334" y="1916175"/>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F19B09F9-53A3-492E-9E23-3041DA0CE44D}"/>
                </a:ext>
              </a:extLst>
            </p:cNvPr>
            <p:cNvSpPr/>
            <p:nvPr/>
          </p:nvSpPr>
          <p:spPr>
            <a:xfrm>
              <a:off x="8255350" y="1915413"/>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1BA72C4D-EAAD-4AA5-B96F-669C7F34FC34}"/>
                </a:ext>
              </a:extLst>
            </p:cNvPr>
            <p:cNvSpPr/>
            <p:nvPr/>
          </p:nvSpPr>
          <p:spPr>
            <a:xfrm>
              <a:off x="8655300" y="2020288"/>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8017" y="1916810"/>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312358A-E142-4CB1-A611-B77D81D60DA4}"/>
                </a:ext>
              </a:extLst>
            </p:cNvPr>
            <p:cNvSpPr/>
            <p:nvPr/>
          </p:nvSpPr>
          <p:spPr>
            <a:xfrm>
              <a:off x="8650708" y="1939156"/>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7256" y="193433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0FE5E95-6AC3-49E3-95A6-BA42914E57F5}"/>
                </a:ext>
              </a:extLst>
            </p:cNvPr>
            <p:cNvSpPr/>
            <p:nvPr/>
          </p:nvSpPr>
          <p:spPr>
            <a:xfrm>
              <a:off x="8755097" y="1933061"/>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8145" y="1935347"/>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C97C4BD3-E168-4147-A362-73E0422A9943}"/>
                </a:ext>
              </a:extLst>
            </p:cNvPr>
            <p:cNvSpPr/>
            <p:nvPr/>
          </p:nvSpPr>
          <p:spPr>
            <a:xfrm>
              <a:off x="8581024" y="1889258"/>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94D17D4-1E29-4AA0-815C-AB69D707D3CA}"/>
                </a:ext>
              </a:extLst>
            </p:cNvPr>
            <p:cNvSpPr/>
            <p:nvPr/>
          </p:nvSpPr>
          <p:spPr>
            <a:xfrm>
              <a:off x="8582675" y="1816633"/>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6507F78-5F78-4A16-91A5-9B3982DF5E14}"/>
                </a:ext>
              </a:extLst>
            </p:cNvPr>
            <p:cNvSpPr/>
            <p:nvPr/>
          </p:nvSpPr>
          <p:spPr>
            <a:xfrm>
              <a:off x="8670283" y="1817395"/>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9D84C3A3-6F86-465A-A31E-51528EB7CD5E}"/>
                </a:ext>
              </a:extLst>
            </p:cNvPr>
            <p:cNvSpPr/>
            <p:nvPr/>
          </p:nvSpPr>
          <p:spPr>
            <a:xfrm>
              <a:off x="8474498" y="1739183"/>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EA9919D-47AF-4795-8E10-3C1DA5DCCC32}"/>
                </a:ext>
              </a:extLst>
            </p:cNvPr>
            <p:cNvSpPr/>
            <p:nvPr/>
          </p:nvSpPr>
          <p:spPr>
            <a:xfrm>
              <a:off x="8671496" y="1803174"/>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AC090B7C-2FD2-4A43-A7A5-F2CB1049570D}"/>
                </a:ext>
              </a:extLst>
            </p:cNvPr>
            <p:cNvSpPr/>
            <p:nvPr/>
          </p:nvSpPr>
          <p:spPr>
            <a:xfrm>
              <a:off x="8253395" y="1738040"/>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9213" y="33761"/>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7435" y="32619"/>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9496" y="915675"/>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C787DD7-AB0D-4206-85FF-1EE86EBF8A11}"/>
                </a:ext>
              </a:extLst>
            </p:cNvPr>
            <p:cNvSpPr/>
            <p:nvPr/>
          </p:nvSpPr>
          <p:spPr>
            <a:xfrm>
              <a:off x="4273372" y="640029"/>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9333" y="505190"/>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794E8630-6A9A-44CE-BD05-7209E42308CF}"/>
                </a:ext>
              </a:extLst>
            </p:cNvPr>
            <p:cNvSpPr/>
            <p:nvPr/>
          </p:nvSpPr>
          <p:spPr>
            <a:xfrm>
              <a:off x="5864538" y="506714"/>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9524" y="17651"/>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94DC7205-73D8-41F2-8707-75C22064304F}"/>
                </a:ext>
              </a:extLst>
            </p:cNvPr>
            <p:cNvSpPr/>
            <p:nvPr/>
          </p:nvSpPr>
          <p:spPr>
            <a:xfrm>
              <a:off x="6122792" y="293917"/>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17D58846-AB51-4324-AA25-7188492B38B9}"/>
                </a:ext>
              </a:extLst>
            </p:cNvPr>
            <p:cNvSpPr/>
            <p:nvPr/>
          </p:nvSpPr>
          <p:spPr>
            <a:xfrm>
              <a:off x="6123300" y="295694"/>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880E0F3D-9E93-42D7-BCB4-37514957C5FF}"/>
                </a:ext>
              </a:extLst>
            </p:cNvPr>
            <p:cNvSpPr/>
            <p:nvPr/>
          </p:nvSpPr>
          <p:spPr>
            <a:xfrm>
              <a:off x="6120760" y="293155"/>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9237" y="292012"/>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965E7175-3120-42A1-BD91-91165FD9440A}"/>
                </a:ext>
              </a:extLst>
            </p:cNvPr>
            <p:cNvSpPr/>
            <p:nvPr/>
          </p:nvSpPr>
          <p:spPr>
            <a:xfrm>
              <a:off x="6121141" y="293409"/>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7205" y="29188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0E53A99C-D931-4B97-B8B8-F37DEFFCA969}"/>
                </a:ext>
              </a:extLst>
            </p:cNvPr>
            <p:cNvSpPr/>
            <p:nvPr/>
          </p:nvSpPr>
          <p:spPr>
            <a:xfrm>
              <a:off x="6122919" y="29493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6CFCB3CB-8196-4B1E-A729-739027447423}"/>
                </a:ext>
              </a:extLst>
            </p:cNvPr>
            <p:cNvSpPr/>
            <p:nvPr/>
          </p:nvSpPr>
          <p:spPr>
            <a:xfrm>
              <a:off x="6112507" y="296710"/>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B4AED7C0-0D1B-4A17-A324-38B5FDFBC3BD}"/>
                </a:ext>
              </a:extLst>
            </p:cNvPr>
            <p:cNvSpPr/>
            <p:nvPr/>
          </p:nvSpPr>
          <p:spPr>
            <a:xfrm>
              <a:off x="5861334" y="293663"/>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F23CEAAA-7FBB-48C5-8E19-A5BA0A01E37F}"/>
                </a:ext>
              </a:extLst>
            </p:cNvPr>
            <p:cNvSpPr/>
            <p:nvPr/>
          </p:nvSpPr>
          <p:spPr>
            <a:xfrm>
              <a:off x="3883199" y="337340"/>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04B7A516-29C3-4C37-AFF2-C297459F8832}"/>
                </a:ext>
              </a:extLst>
            </p:cNvPr>
            <p:cNvSpPr/>
            <p:nvPr/>
          </p:nvSpPr>
          <p:spPr>
            <a:xfrm>
              <a:off x="3884468" y="546581"/>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dirty="0"/>
            </a:p>
          </p:txBody>
        </p:sp>
        <p:sp>
          <p:nvSpPr>
            <p:cNvPr id="807" name="Freeform 806">
              <a:extLst>
                <a:ext uri="{FF2B5EF4-FFF2-40B4-BE49-F238E27FC236}">
                  <a16:creationId xmlns:a16="http://schemas.microsoft.com/office/drawing/2014/main" id="{2B053F69-4645-CC09-81FA-FEE8DA57DD97}"/>
                </a:ext>
              </a:extLst>
            </p:cNvPr>
            <p:cNvSpPr/>
            <p:nvPr/>
          </p:nvSpPr>
          <p:spPr>
            <a:xfrm>
              <a:off x="2014803" y="-12696"/>
              <a:ext cx="1865222" cy="563292"/>
            </a:xfrm>
            <a:custGeom>
              <a:avLst/>
              <a:gdLst>
                <a:gd name="connsiteX0" fmla="*/ 0 w 1865222"/>
                <a:gd name="connsiteY0" fmla="*/ 0 h 563292"/>
                <a:gd name="connsiteX1" fmla="*/ 34554 w 1865222"/>
                <a:gd name="connsiteY1" fmla="*/ 0 h 563292"/>
                <a:gd name="connsiteX2" fmla="*/ 1859128 w 1865222"/>
                <a:gd name="connsiteY2" fmla="*/ 551786 h 563292"/>
                <a:gd name="connsiteX3" fmla="*/ 1859128 w 1865222"/>
                <a:gd name="connsiteY3" fmla="*/ 558515 h 563292"/>
                <a:gd name="connsiteX4" fmla="*/ 1859191 w 1865222"/>
                <a:gd name="connsiteY4" fmla="*/ 558998 h 563292"/>
                <a:gd name="connsiteX5" fmla="*/ 1865222 w 1865222"/>
                <a:gd name="connsiteY5" fmla="*/ 563213 h 563292"/>
                <a:gd name="connsiteX6" fmla="*/ 1863444 w 1865222"/>
                <a:gd name="connsiteY6" fmla="*/ 563213 h 56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222" h="563292">
                  <a:moveTo>
                    <a:pt x="0" y="0"/>
                  </a:moveTo>
                  <a:lnTo>
                    <a:pt x="34554" y="0"/>
                  </a:lnTo>
                  <a:lnTo>
                    <a:pt x="1859128" y="551786"/>
                  </a:lnTo>
                  <a:lnTo>
                    <a:pt x="1859128" y="558515"/>
                  </a:lnTo>
                  <a:cubicBezTo>
                    <a:pt x="1859140" y="558680"/>
                    <a:pt x="1859166" y="558833"/>
                    <a:pt x="1859191" y="558998"/>
                  </a:cubicBezTo>
                  <a:cubicBezTo>
                    <a:pt x="1859686" y="561829"/>
                    <a:pt x="1862390" y="563708"/>
                    <a:pt x="1865222" y="563213"/>
                  </a:cubicBezTo>
                  <a:lnTo>
                    <a:pt x="1863444" y="563213"/>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805" name="Freeform 804">
              <a:extLst>
                <a:ext uri="{FF2B5EF4-FFF2-40B4-BE49-F238E27FC236}">
                  <a16:creationId xmlns:a16="http://schemas.microsoft.com/office/drawing/2014/main" id="{6A455F2E-C95D-C0C6-4699-32D861181A07}"/>
                </a:ext>
              </a:extLst>
            </p:cNvPr>
            <p:cNvSpPr/>
            <p:nvPr/>
          </p:nvSpPr>
          <p:spPr>
            <a:xfrm>
              <a:off x="3874057" y="-12696"/>
              <a:ext cx="10538" cy="563600"/>
            </a:xfrm>
            <a:custGeom>
              <a:avLst/>
              <a:gdLst>
                <a:gd name="connsiteX0" fmla="*/ 0 w 10538"/>
                <a:gd name="connsiteY0" fmla="*/ 0 h 563600"/>
                <a:gd name="connsiteX1" fmla="*/ 10538 w 10538"/>
                <a:gd name="connsiteY1" fmla="*/ 0 h 563600"/>
                <a:gd name="connsiteX2" fmla="*/ 10538 w 10538"/>
                <a:gd name="connsiteY2" fmla="*/ 558515 h 563600"/>
                <a:gd name="connsiteX3" fmla="*/ 10538 w 10538"/>
                <a:gd name="connsiteY3" fmla="*/ 559277 h 563600"/>
                <a:gd name="connsiteX4" fmla="*/ 9776 w 10538"/>
                <a:gd name="connsiteY4" fmla="*/ 560547 h 563600"/>
                <a:gd name="connsiteX5" fmla="*/ 8253 w 10538"/>
                <a:gd name="connsiteY5" fmla="*/ 562705 h 563600"/>
                <a:gd name="connsiteX6" fmla="*/ 5460 w 10538"/>
                <a:gd name="connsiteY6" fmla="*/ 563594 h 563600"/>
                <a:gd name="connsiteX7" fmla="*/ 5447 w 10538"/>
                <a:gd name="connsiteY7" fmla="*/ 563594 h 563600"/>
                <a:gd name="connsiteX8" fmla="*/ 0 w 10538"/>
                <a:gd name="connsiteY8" fmla="*/ 558642 h 56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63600">
                  <a:moveTo>
                    <a:pt x="0" y="0"/>
                  </a:moveTo>
                  <a:lnTo>
                    <a:pt x="10538" y="0"/>
                  </a:lnTo>
                  <a:lnTo>
                    <a:pt x="10538" y="558515"/>
                  </a:lnTo>
                  <a:cubicBezTo>
                    <a:pt x="10538" y="559277"/>
                    <a:pt x="10538" y="559277"/>
                    <a:pt x="10538" y="559277"/>
                  </a:cubicBezTo>
                  <a:cubicBezTo>
                    <a:pt x="10475" y="559785"/>
                    <a:pt x="10208" y="560255"/>
                    <a:pt x="9776" y="560547"/>
                  </a:cubicBezTo>
                  <a:cubicBezTo>
                    <a:pt x="9459" y="561385"/>
                    <a:pt x="8938" y="562134"/>
                    <a:pt x="8253" y="562705"/>
                  </a:cubicBezTo>
                  <a:cubicBezTo>
                    <a:pt x="7415" y="563239"/>
                    <a:pt x="6450" y="563556"/>
                    <a:pt x="5460" y="563594"/>
                  </a:cubicBezTo>
                  <a:cubicBezTo>
                    <a:pt x="5460" y="563594"/>
                    <a:pt x="5447" y="563594"/>
                    <a:pt x="5447" y="563594"/>
                  </a:cubicBezTo>
                  <a:cubicBezTo>
                    <a:pt x="2577" y="563734"/>
                    <a:pt x="139" y="561512"/>
                    <a:pt x="0" y="558642"/>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9412" y="1077164"/>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55CD4A31-97D6-4203-833B-B83BD8969BEF}"/>
                </a:ext>
              </a:extLst>
            </p:cNvPr>
            <p:cNvSpPr/>
            <p:nvPr/>
          </p:nvSpPr>
          <p:spPr>
            <a:xfrm>
              <a:off x="7050022" y="925959"/>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0A07E9A-D7BF-4BE3-91AB-8756980A0F3D}"/>
                </a:ext>
              </a:extLst>
            </p:cNvPr>
            <p:cNvSpPr/>
            <p:nvPr/>
          </p:nvSpPr>
          <p:spPr>
            <a:xfrm>
              <a:off x="7050120" y="928371"/>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D6B2FCFB-99B8-48D1-984E-D887679D6885}"/>
                </a:ext>
              </a:extLst>
            </p:cNvPr>
            <p:cNvSpPr/>
            <p:nvPr/>
          </p:nvSpPr>
          <p:spPr>
            <a:xfrm>
              <a:off x="7570992" y="1066258"/>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9406" y="927102"/>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3329C669-5158-4B59-8F3D-C70309B79591}"/>
                </a:ext>
              </a:extLst>
            </p:cNvPr>
            <p:cNvSpPr/>
            <p:nvPr/>
          </p:nvSpPr>
          <p:spPr>
            <a:xfrm>
              <a:off x="7050549" y="925324"/>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6070" y="1068289"/>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8AB68D1F-6E7A-4BE6-A5A2-C93C08A132E2}"/>
                </a:ext>
              </a:extLst>
            </p:cNvPr>
            <p:cNvSpPr/>
            <p:nvPr/>
          </p:nvSpPr>
          <p:spPr>
            <a:xfrm>
              <a:off x="7051565" y="926213"/>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9251" y="705163"/>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3B68B931-EE14-47B2-A600-D760E722CC5C}"/>
                </a:ext>
              </a:extLst>
            </p:cNvPr>
            <p:cNvSpPr/>
            <p:nvPr/>
          </p:nvSpPr>
          <p:spPr>
            <a:xfrm>
              <a:off x="7571401" y="869319"/>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9415" y="1993117"/>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325EAD3D-658D-49FD-87E2-79BB7520E290}"/>
                </a:ext>
              </a:extLst>
            </p:cNvPr>
            <p:cNvSpPr/>
            <p:nvPr/>
          </p:nvSpPr>
          <p:spPr>
            <a:xfrm>
              <a:off x="5832288" y="1284895"/>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E2E845E-6E70-49AB-94B8-94F3C01425F0}"/>
                </a:ext>
              </a:extLst>
            </p:cNvPr>
            <p:cNvSpPr/>
            <p:nvPr/>
          </p:nvSpPr>
          <p:spPr>
            <a:xfrm>
              <a:off x="9832201" y="2121608"/>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E09F9A6-13EB-49E1-9849-771472751E85}"/>
                </a:ext>
              </a:extLst>
            </p:cNvPr>
            <p:cNvSpPr/>
            <p:nvPr/>
          </p:nvSpPr>
          <p:spPr>
            <a:xfrm>
              <a:off x="8661202" y="1762418"/>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CF0B6847-19D7-48C0-86BA-A1CDA198E9B9}"/>
                </a:ext>
              </a:extLst>
            </p:cNvPr>
            <p:cNvSpPr/>
            <p:nvPr/>
          </p:nvSpPr>
          <p:spPr>
            <a:xfrm>
              <a:off x="8672442" y="1763815"/>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7A0D1969-2309-4527-B565-0D382ACAE20A}"/>
                </a:ext>
              </a:extLst>
            </p:cNvPr>
            <p:cNvSpPr/>
            <p:nvPr/>
          </p:nvSpPr>
          <p:spPr>
            <a:xfrm>
              <a:off x="9834455" y="1653607"/>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0A5D9D3E-7913-4F41-9245-F3F8CFB57DFC}"/>
                </a:ext>
              </a:extLst>
            </p:cNvPr>
            <p:cNvSpPr/>
            <p:nvPr/>
          </p:nvSpPr>
          <p:spPr>
            <a:xfrm>
              <a:off x="9833820" y="2121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8733" y="108060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9272" y="1078192"/>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851A2706-F22E-4245-BA88-DC99D77E414B}"/>
                </a:ext>
              </a:extLst>
            </p:cNvPr>
            <p:cNvSpPr/>
            <p:nvPr/>
          </p:nvSpPr>
          <p:spPr>
            <a:xfrm>
              <a:off x="8925489" y="15586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24783" y="11856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54950" y="1184845"/>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6220" y="1246276"/>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14269" y="1198811"/>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5809" y="1144215"/>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14396" y="1095460"/>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51141" y="114599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24682" y="837096"/>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6460" y="83797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7221" y="839748"/>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7441" y="772710"/>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23031" y="83632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21762" y="83581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6429" y="840637"/>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25698" y="8373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6460" y="838352"/>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5914" y="835812"/>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6570" y="1592028"/>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50176" y="1181925"/>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33409" y="1048107"/>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13889" y="97065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11984" y="969890"/>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14396" y="972429"/>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9434" y="843049"/>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51043" y="969382"/>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14269" y="971413"/>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11222" y="969382"/>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13381" y="970651"/>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75476" y="495174"/>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6276" y="81349"/>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8816" y="1372121"/>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15642" y="1166689"/>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8816" y="1166054"/>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0372DF7C-7C4E-4099-A7D6-7571AF2C13A0}"/>
                </a:ext>
              </a:extLst>
            </p:cNvPr>
            <p:cNvSpPr/>
            <p:nvPr/>
          </p:nvSpPr>
          <p:spPr>
            <a:xfrm>
              <a:off x="12104139" y="643457"/>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7740" y="2095706"/>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83621" y="1886338"/>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6765" y="1890401"/>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7075" y="1888496"/>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84256" y="1886300"/>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94185" y="213379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7836" y="2137986"/>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6470" y="213506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7359" y="213659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7976" y="1652845"/>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5962" y="2134431"/>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7359" y="21395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7613" y="21377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7105" y="2135955"/>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12136" y="2825894"/>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983B2806-5AF7-4B7C-845D-37C299292607}"/>
                </a:ext>
              </a:extLst>
            </p:cNvPr>
            <p:cNvSpPr/>
            <p:nvPr/>
          </p:nvSpPr>
          <p:spPr>
            <a:xfrm>
              <a:off x="9832931" y="2603574"/>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13914" y="2971398"/>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9884" y="250162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466FB710-8F73-466D-BA61-870BC92A5C9A}"/>
                </a:ext>
              </a:extLst>
            </p:cNvPr>
            <p:cNvSpPr/>
            <p:nvPr/>
          </p:nvSpPr>
          <p:spPr>
            <a:xfrm>
              <a:off x="9831153" y="250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3369068-6428-4A3A-AB08-1AD9F35580C5}"/>
                </a:ext>
              </a:extLst>
            </p:cNvPr>
            <p:cNvSpPr/>
            <p:nvPr/>
          </p:nvSpPr>
          <p:spPr>
            <a:xfrm>
              <a:off x="9831106" y="2505302"/>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5CCF168C-7F0C-41E2-BB50-3CAEBCCEF006}"/>
                </a:ext>
              </a:extLst>
            </p:cNvPr>
            <p:cNvSpPr/>
            <p:nvPr/>
          </p:nvSpPr>
          <p:spPr>
            <a:xfrm>
              <a:off x="11103502" y="2869063"/>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18796FA-2604-4AC4-9618-3B2EC95BE084}"/>
                </a:ext>
              </a:extLst>
            </p:cNvPr>
            <p:cNvSpPr/>
            <p:nvPr/>
          </p:nvSpPr>
          <p:spPr>
            <a:xfrm>
              <a:off x="9830861" y="2500223"/>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9719" y="2501239"/>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8835" y="2870840"/>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53C6B81E-7F4D-430A-BA35-384A9F3DA008}"/>
                </a:ext>
              </a:extLst>
            </p:cNvPr>
            <p:cNvSpPr/>
            <p:nvPr/>
          </p:nvSpPr>
          <p:spPr>
            <a:xfrm>
              <a:off x="9833185" y="2501493"/>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25123" y="2340343"/>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9384" y="2724955"/>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341BFD5-0C39-414D-A02F-11275A84E86F}"/>
                </a:ext>
              </a:extLst>
            </p:cNvPr>
            <p:cNvSpPr/>
            <p:nvPr/>
          </p:nvSpPr>
          <p:spPr>
            <a:xfrm>
              <a:off x="11104869" y="2721066"/>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7470" y="2340221"/>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9052" y="2743111"/>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8476" y="2840876"/>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85067" y="2740191"/>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8C7207F2-0C92-4CEA-B004-5B339852F28E}"/>
                </a:ext>
              </a:extLst>
            </p:cNvPr>
            <p:cNvSpPr/>
            <p:nvPr/>
          </p:nvSpPr>
          <p:spPr>
            <a:xfrm>
              <a:off x="9832709" y="2320830"/>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F212344B-9E7D-45ED-B90E-6848FB7EBA65}"/>
                </a:ext>
              </a:extLst>
            </p:cNvPr>
            <p:cNvSpPr/>
            <p:nvPr/>
          </p:nvSpPr>
          <p:spPr>
            <a:xfrm>
              <a:off x="10002687" y="2372748"/>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10614" y="2134414"/>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8074" y="2632904"/>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C9C1DC1E-5A93-4723-9452-FAE670995B0B}"/>
                </a:ext>
              </a:extLst>
            </p:cNvPr>
            <p:cNvSpPr/>
            <p:nvPr/>
          </p:nvSpPr>
          <p:spPr>
            <a:xfrm>
              <a:off x="9833010" y="2113154"/>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8167" y="355369"/>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6255" y="317787"/>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B1889F87-AE1E-4B38-BD29-9359CF5881A6}"/>
                </a:ext>
              </a:extLst>
            </p:cNvPr>
            <p:cNvSpPr/>
            <p:nvPr/>
          </p:nvSpPr>
          <p:spPr>
            <a:xfrm>
              <a:off x="9211168" y="515220"/>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6337" y="413520"/>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7786" y="527155"/>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9740" y="234750"/>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8598" y="23322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6820" y="232211"/>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9455" y="236782"/>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8439" y="395992"/>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6541" y="1273975"/>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7563" y="1369061"/>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7480" y="1997053"/>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7734" y="1937124"/>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09B4451-0F04-435A-B998-7A1BC9B457A3}"/>
                </a:ext>
              </a:extLst>
            </p:cNvPr>
            <p:cNvSpPr/>
            <p:nvPr/>
          </p:nvSpPr>
          <p:spPr>
            <a:xfrm>
              <a:off x="8755097" y="1932681"/>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7891" y="1935347"/>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6748" y="1933823"/>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B461FD70-C730-4772-9C0D-A3DBEE295955}"/>
                </a:ext>
              </a:extLst>
            </p:cNvPr>
            <p:cNvSpPr/>
            <p:nvPr/>
          </p:nvSpPr>
          <p:spPr>
            <a:xfrm>
              <a:off x="8583389" y="1882920"/>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2A12B2EA-5B29-4E71-BE05-43E95C9F6AE2}"/>
                </a:ext>
              </a:extLst>
            </p:cNvPr>
            <p:cNvSpPr/>
            <p:nvPr/>
          </p:nvSpPr>
          <p:spPr>
            <a:xfrm>
              <a:off x="8664443" y="1908303"/>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949618D4-43B2-4C4E-82D6-09D3C6FF7EB4}"/>
                </a:ext>
              </a:extLst>
            </p:cNvPr>
            <p:cNvSpPr/>
            <p:nvPr/>
          </p:nvSpPr>
          <p:spPr>
            <a:xfrm>
              <a:off x="4270785" y="33761"/>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7359" y="152730"/>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183C82C2-1DF9-445F-8AAC-4001E0F304D4}"/>
                </a:ext>
              </a:extLst>
            </p:cNvPr>
            <p:cNvSpPr/>
            <p:nvPr/>
          </p:nvSpPr>
          <p:spPr>
            <a:xfrm>
              <a:off x="8660341" y="1814474"/>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1DFCC81D-0F06-4C36-B7F7-8B0DF020A3FF}"/>
                </a:ext>
              </a:extLst>
            </p:cNvPr>
            <p:cNvSpPr/>
            <p:nvPr/>
          </p:nvSpPr>
          <p:spPr>
            <a:xfrm>
              <a:off x="9064646" y="1248709"/>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77DB7119-EAA1-4164-A8E2-48DCB639408E}"/>
                </a:ext>
              </a:extLst>
            </p:cNvPr>
            <p:cNvSpPr/>
            <p:nvPr/>
          </p:nvSpPr>
          <p:spPr>
            <a:xfrm>
              <a:off x="7762587" y="1114886"/>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8432" y="1114886"/>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8804" y="1080097"/>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8988" y="1082382"/>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9368" y="1016613"/>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9391" y="927610"/>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DEEC75BB-7248-482B-BBA2-540E689472A9}"/>
                </a:ext>
              </a:extLst>
            </p:cNvPr>
            <p:cNvSpPr/>
            <p:nvPr/>
          </p:nvSpPr>
          <p:spPr>
            <a:xfrm>
              <a:off x="8660976" y="1762926"/>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1492BD59-30C8-422F-A12B-B95C823D1B27}"/>
                </a:ext>
              </a:extLst>
            </p:cNvPr>
            <p:cNvSpPr/>
            <p:nvPr/>
          </p:nvSpPr>
          <p:spPr>
            <a:xfrm>
              <a:off x="8662284" y="1728391"/>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142A60C0-8D69-44A2-9609-0CFFCA9E6D93}"/>
                </a:ext>
              </a:extLst>
            </p:cNvPr>
            <p:cNvSpPr/>
            <p:nvPr/>
          </p:nvSpPr>
          <p:spPr>
            <a:xfrm>
              <a:off x="8703400" y="1554955"/>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DE00E54-98AC-4A3F-B0E3-992AA7214A8D}"/>
                </a:ext>
              </a:extLst>
            </p:cNvPr>
            <p:cNvSpPr/>
            <p:nvPr/>
          </p:nvSpPr>
          <p:spPr>
            <a:xfrm>
              <a:off x="11305022" y="971413"/>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15349" y="1184337"/>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6863" y="896376"/>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6407" y="643076"/>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34210" y="1541601"/>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9245" y="2365541"/>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80321" y="2740059"/>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66D04349-AD2D-4631-B8BF-E311C86FFC7B}"/>
                </a:ext>
              </a:extLst>
            </p:cNvPr>
            <p:cNvSpPr/>
            <p:nvPr/>
          </p:nvSpPr>
          <p:spPr>
            <a:xfrm>
              <a:off x="9464449" y="412631"/>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BDA53237-8FFC-4DAD-BD59-6604DA1E09B8}"/>
                </a:ext>
              </a:extLst>
            </p:cNvPr>
            <p:cNvSpPr/>
            <p:nvPr/>
          </p:nvSpPr>
          <p:spPr>
            <a:xfrm>
              <a:off x="9725425" y="491227"/>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dirty="0"/>
            </a:p>
          </p:txBody>
        </p:sp>
        <p:sp>
          <p:nvSpPr>
            <p:cNvPr id="787" name="Freeform 786">
              <a:extLst>
                <a:ext uri="{FF2B5EF4-FFF2-40B4-BE49-F238E27FC236}">
                  <a16:creationId xmlns:a16="http://schemas.microsoft.com/office/drawing/2014/main" id="{590AA2E1-0474-EB08-6589-3593E4C77CB1}"/>
                </a:ext>
              </a:extLst>
            </p:cNvPr>
            <p:cNvSpPr/>
            <p:nvPr/>
          </p:nvSpPr>
          <p:spPr>
            <a:xfrm>
              <a:off x="8100642" y="-12696"/>
              <a:ext cx="849448" cy="254177"/>
            </a:xfrm>
            <a:custGeom>
              <a:avLst/>
              <a:gdLst>
                <a:gd name="connsiteX0" fmla="*/ 0 w 849448"/>
                <a:gd name="connsiteY0" fmla="*/ 0 h 254177"/>
                <a:gd name="connsiteX1" fmla="*/ 34179 w 849448"/>
                <a:gd name="connsiteY1" fmla="*/ 0 h 254177"/>
                <a:gd name="connsiteX2" fmla="*/ 847575 w 849448"/>
                <a:gd name="connsiteY2" fmla="*/ 245922 h 254177"/>
                <a:gd name="connsiteX3" fmla="*/ 848591 w 849448"/>
                <a:gd name="connsiteY3" fmla="*/ 245922 h 254177"/>
                <a:gd name="connsiteX4" fmla="*/ 849352 w 849448"/>
                <a:gd name="connsiteY4" fmla="*/ 245922 h 254177"/>
                <a:gd name="connsiteX5" fmla="*/ 849352 w 849448"/>
                <a:gd name="connsiteY5" fmla="*/ 246684 h 254177"/>
                <a:gd name="connsiteX6" fmla="*/ 849352 w 849448"/>
                <a:gd name="connsiteY6" fmla="*/ 247446 h 254177"/>
                <a:gd name="connsiteX7" fmla="*/ 849352 w 849448"/>
                <a:gd name="connsiteY7" fmla="*/ 248335 h 254177"/>
                <a:gd name="connsiteX8" fmla="*/ 849352 w 849448"/>
                <a:gd name="connsiteY8" fmla="*/ 249097 h 254177"/>
                <a:gd name="connsiteX9" fmla="*/ 849352 w 849448"/>
                <a:gd name="connsiteY9" fmla="*/ 250747 h 254177"/>
                <a:gd name="connsiteX10" fmla="*/ 844273 w 849448"/>
                <a:gd name="connsiteY10" fmla="*/ 254175 h 254177"/>
                <a:gd name="connsiteX11" fmla="*/ 842623 w 849448"/>
                <a:gd name="connsiteY11" fmla="*/ 254175 h 254177"/>
                <a:gd name="connsiteX12" fmla="*/ 838814 w 849448"/>
                <a:gd name="connsiteY12" fmla="*/ 253033 h 254177"/>
                <a:gd name="connsiteX13" fmla="*/ 835385 w 849448"/>
                <a:gd name="connsiteY13" fmla="*/ 252398 h 25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49448" h="254177">
                  <a:moveTo>
                    <a:pt x="0" y="0"/>
                  </a:moveTo>
                  <a:lnTo>
                    <a:pt x="34179" y="0"/>
                  </a:lnTo>
                  <a:lnTo>
                    <a:pt x="847575" y="245922"/>
                  </a:lnTo>
                  <a:lnTo>
                    <a:pt x="848591" y="245922"/>
                  </a:lnTo>
                  <a:lnTo>
                    <a:pt x="849352" y="245922"/>
                  </a:lnTo>
                  <a:lnTo>
                    <a:pt x="849352" y="246684"/>
                  </a:lnTo>
                  <a:lnTo>
                    <a:pt x="849352" y="247446"/>
                  </a:lnTo>
                  <a:cubicBezTo>
                    <a:pt x="849403" y="247738"/>
                    <a:pt x="849403" y="248043"/>
                    <a:pt x="849352" y="248335"/>
                  </a:cubicBezTo>
                  <a:cubicBezTo>
                    <a:pt x="849352" y="249097"/>
                    <a:pt x="849352" y="249097"/>
                    <a:pt x="849352" y="249097"/>
                  </a:cubicBezTo>
                  <a:cubicBezTo>
                    <a:pt x="849480" y="249643"/>
                    <a:pt x="849480" y="250201"/>
                    <a:pt x="849352" y="250747"/>
                  </a:cubicBezTo>
                  <a:cubicBezTo>
                    <a:pt x="848577" y="252868"/>
                    <a:pt x="846534" y="254251"/>
                    <a:pt x="844273" y="254175"/>
                  </a:cubicBezTo>
                  <a:lnTo>
                    <a:pt x="842623" y="254175"/>
                  </a:lnTo>
                  <a:lnTo>
                    <a:pt x="838814" y="253033"/>
                  </a:lnTo>
                  <a:lnTo>
                    <a:pt x="835385" y="25239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7359" y="49251"/>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C7847FD4-6269-47ED-89AF-C458AC0E5E88}"/>
                </a:ext>
              </a:extLst>
            </p:cNvPr>
            <p:cNvSpPr/>
            <p:nvPr/>
          </p:nvSpPr>
          <p:spPr>
            <a:xfrm>
              <a:off x="8661519" y="1759745"/>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6070" y="1096476"/>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0B0085C4-6E0D-4395-8AEA-621DC4AB11BD}"/>
                </a:ext>
              </a:extLst>
            </p:cNvPr>
            <p:cNvSpPr/>
            <p:nvPr/>
          </p:nvSpPr>
          <p:spPr>
            <a:xfrm>
              <a:off x="11303604" y="1202620"/>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6951" y="1679889"/>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dirty="0"/>
            </a:p>
          </p:txBody>
        </p:sp>
        <p:sp>
          <p:nvSpPr>
            <p:cNvPr id="814" name="Freeform 813">
              <a:extLst>
                <a:ext uri="{FF2B5EF4-FFF2-40B4-BE49-F238E27FC236}">
                  <a16:creationId xmlns:a16="http://schemas.microsoft.com/office/drawing/2014/main" id="{EC028D00-36CF-FFB5-08EF-4C1A78592E51}"/>
                </a:ext>
              </a:extLst>
            </p:cNvPr>
            <p:cNvSpPr/>
            <p:nvPr userDrawn="1"/>
          </p:nvSpPr>
          <p:spPr>
            <a:xfrm>
              <a:off x="4127359" y="-12695"/>
              <a:ext cx="10792" cy="66581"/>
            </a:xfrm>
            <a:custGeom>
              <a:avLst/>
              <a:gdLst>
                <a:gd name="connsiteX0" fmla="*/ 0 w 10792"/>
                <a:gd name="connsiteY0" fmla="*/ 0 h 66581"/>
                <a:gd name="connsiteX1" fmla="*/ 10792 w 10792"/>
                <a:gd name="connsiteY1" fmla="*/ 0 h 66581"/>
                <a:gd name="connsiteX2" fmla="*/ 10792 w 10792"/>
                <a:gd name="connsiteY2" fmla="*/ 61947 h 66581"/>
                <a:gd name="connsiteX3" fmla="*/ 6221 w 10792"/>
                <a:gd name="connsiteY3" fmla="*/ 66518 h 66581"/>
                <a:gd name="connsiteX4" fmla="*/ 0 w 10792"/>
                <a:gd name="connsiteY4" fmla="*/ 61947 h 66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92" h="66581">
                  <a:moveTo>
                    <a:pt x="0" y="0"/>
                  </a:moveTo>
                  <a:lnTo>
                    <a:pt x="10792" y="0"/>
                  </a:lnTo>
                  <a:lnTo>
                    <a:pt x="10792" y="61947"/>
                  </a:lnTo>
                  <a:cubicBezTo>
                    <a:pt x="10424" y="64309"/>
                    <a:pt x="8583" y="66150"/>
                    <a:pt x="6221" y="66518"/>
                  </a:cubicBezTo>
                  <a:cubicBezTo>
                    <a:pt x="3251" y="66975"/>
                    <a:pt x="457" y="64931"/>
                    <a:pt x="0" y="61947"/>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64" name="Freeform: Shape 763">
              <a:extLst>
                <a:ext uri="{FF2B5EF4-FFF2-40B4-BE49-F238E27FC236}">
                  <a16:creationId xmlns:a16="http://schemas.microsoft.com/office/drawing/2014/main" id="{BAB207BB-8243-47FD-BE62-62478D7B6416}"/>
                </a:ext>
              </a:extLst>
            </p:cNvPr>
            <p:cNvSpPr/>
            <p:nvPr/>
          </p:nvSpPr>
          <p:spPr>
            <a:xfrm>
              <a:off x="5901841" y="924816"/>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08D4CF98-F3E0-42EE-8BD2-546342DC4119}"/>
                </a:ext>
              </a:extLst>
            </p:cNvPr>
            <p:cNvSpPr/>
            <p:nvPr/>
          </p:nvSpPr>
          <p:spPr>
            <a:xfrm>
              <a:off x="11303604" y="1019978"/>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8CA05530-47BE-49E0-AB90-D694BEAAB189}"/>
                </a:ext>
              </a:extLst>
            </p:cNvPr>
            <p:cNvSpPr/>
            <p:nvPr/>
          </p:nvSpPr>
          <p:spPr>
            <a:xfrm>
              <a:off x="11303604" y="1094507"/>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31850" y="1561985"/>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50338" y="1649749"/>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5914" y="943178"/>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9263" y="1042989"/>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591659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8297380" cy="1326514"/>
          </a:xfrm>
        </p:spPr>
        <p:txBody>
          <a:bodyPr anchor="b">
            <a:normAutofit/>
          </a:bodyPr>
          <a:lstStyle>
            <a:lvl1pPr>
              <a:defRPr sz="28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865631" y="2072640"/>
            <a:ext cx="8324089" cy="3493008"/>
          </a:xfrm>
        </p:spPr>
        <p:txBody>
          <a:bodyPr>
            <a:normAutofit/>
          </a:bodyPr>
          <a:lstStyle>
            <a:lvl1pPr marL="228600" indent="-228600">
              <a:lnSpc>
                <a:spcPts val="2400"/>
              </a:lnSpc>
              <a:spcBef>
                <a:spcPts val="0"/>
              </a:spcBef>
              <a:spcAft>
                <a:spcPts val="1200"/>
              </a:spcAft>
              <a:buFont typeface="Arial" panose="020B0604020202020204" pitchFamily="34" charset="0"/>
              <a:buChar char="•"/>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pic>
        <p:nvPicPr>
          <p:cNvPr id="9" name="Graphic 8">
            <a:extLst>
              <a:ext uri="{FF2B5EF4-FFF2-40B4-BE49-F238E27FC236}">
                <a16:creationId xmlns:a16="http://schemas.microsoft.com/office/drawing/2014/main" id="{900D319D-67F8-5830-99A3-7EB562C28B3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586" r="26226" b="3861"/>
          <a:stretch/>
        </p:blipFill>
        <p:spPr>
          <a:xfrm>
            <a:off x="9415463" y="264696"/>
            <a:ext cx="2776538" cy="6593304"/>
          </a:xfrm>
          <a:prstGeom prst="rect">
            <a:avLst/>
          </a:prstGeom>
        </p:spPr>
      </p:pic>
    </p:spTree>
    <p:extLst>
      <p:ext uri="{BB962C8B-B14F-4D97-AF65-F5344CB8AC3E}">
        <p14:creationId xmlns:p14="http://schemas.microsoft.com/office/powerpoint/2010/main" val="3161230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02208" y="42062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7625969" y="-9144"/>
            <a:ext cx="4581525" cy="6602413"/>
          </a:xfrm>
        </p:spPr>
        <p:txBody>
          <a:bodyPr>
            <a:normAutofit/>
          </a:bodyPr>
          <a:lstStyle>
            <a:lvl1pPr marL="0" indent="0" algn="ctr">
              <a:buNone/>
              <a:defRPr sz="2000"/>
            </a:lvl1pPr>
          </a:lstStyle>
          <a:p>
            <a:r>
              <a:rPr lang="en-US"/>
              <a:t>Click icon to add picture</a:t>
            </a:r>
            <a:endParaRPr lang="en-US" dirty="0"/>
          </a:p>
        </p:txBody>
      </p:sp>
      <p:sp>
        <p:nvSpPr>
          <p:cNvPr id="11" name="Rectangle 10">
            <a:extLst>
              <a:ext uri="{FF2B5EF4-FFF2-40B4-BE49-F238E27FC236}">
                <a16:creationId xmlns:a16="http://schemas.microsoft.com/office/drawing/2014/main" id="{DEF559BF-05B9-49D7-5976-7CD930A65A18}"/>
              </a:ext>
              <a:ext uri="{C183D7F6-B498-43B3-948B-1728B52AA6E4}">
                <adec:decorative xmlns:adec="http://schemas.microsoft.com/office/drawing/2017/decorative" val="1"/>
              </a:ext>
            </a:extLst>
          </p:cNvPr>
          <p:cNvSpPr/>
          <p:nvPr userDrawn="1"/>
        </p:nvSpPr>
        <p:spPr>
          <a:xfrm>
            <a:off x="0" y="6583680"/>
            <a:ext cx="7620000" cy="27432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4431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6000" y="17678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15240" y="-15240"/>
            <a:ext cx="4581525" cy="6602413"/>
          </a:xfrm>
        </p:spPr>
        <p:txBody>
          <a:bodyPr>
            <a:normAutofit/>
          </a:bodyPr>
          <a:lstStyle>
            <a:lvl1pPr marL="0" indent="0" algn="ctr">
              <a:buNone/>
              <a:defRPr sz="2000"/>
            </a:lvl1pPr>
          </a:lstStyle>
          <a:p>
            <a:r>
              <a:rPr lang="en-US"/>
              <a:t>Click icon to add picture</a:t>
            </a:r>
            <a:endParaRPr lang="en-US" dirty="0"/>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6096000" y="4084320"/>
            <a:ext cx="5864225" cy="2362835"/>
          </a:xfrm>
        </p:spPr>
        <p:txBody>
          <a:bodyPr>
            <a:normAutofit/>
          </a:bodyP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FDE537B4-8186-9628-C273-28B8EA981466}"/>
              </a:ext>
              <a:ext uri="{C183D7F6-B498-43B3-948B-1728B52AA6E4}">
                <adec:decorative xmlns:adec="http://schemas.microsoft.com/office/drawing/2017/decorative" val="1"/>
              </a:ext>
            </a:extLst>
          </p:cNvPr>
          <p:cNvSpPr/>
          <p:nvPr userDrawn="1"/>
        </p:nvSpPr>
        <p:spPr>
          <a:xfrm>
            <a:off x="4572000" y="6583680"/>
            <a:ext cx="7620000" cy="27432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6270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5999" y="441960"/>
            <a:ext cx="5641897" cy="3316893"/>
          </a:xfrm>
        </p:spPr>
        <p:txBody>
          <a:bodyPr anchor="b">
            <a:normAutofit/>
          </a:bodyPr>
          <a:lstStyle>
            <a:lvl1pPr>
              <a:defRPr sz="4000"/>
            </a:lvl1pPr>
          </a:lstStyle>
          <a:p>
            <a:r>
              <a:rPr lang="en-US" dirty="0"/>
              <a:t>CLICK TO add TITLE</a:t>
            </a:r>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hasCustomPrompt="1"/>
          </p:nvPr>
        </p:nvSpPr>
        <p:spPr>
          <a:xfrm>
            <a:off x="6109694" y="4068392"/>
            <a:ext cx="5580586" cy="2197590"/>
          </a:xfrm>
        </p:spPr>
        <p:txBody>
          <a:bodyPr>
            <a:normAutofit/>
          </a:bodyPr>
          <a:lstStyle>
            <a:lvl1pPr marL="0" indent="0">
              <a:lnSpc>
                <a:spcPts val="2400"/>
              </a:lnSpc>
              <a:buNone/>
              <a:defRPr sz="2800"/>
            </a:lvl1pPr>
            <a:lvl2pPr marL="457200" indent="0">
              <a:lnSpc>
                <a:spcPts val="2400"/>
              </a:lnSpc>
              <a:buNone/>
              <a:defRPr sz="2000"/>
            </a:lvl2pPr>
            <a:lvl3pPr marL="914400" indent="0">
              <a:lnSpc>
                <a:spcPts val="2400"/>
              </a:lnSpc>
              <a:buNone/>
              <a:defRPr sz="2000"/>
            </a:lvl3pPr>
            <a:lvl4pPr marL="1371600" indent="0">
              <a:lnSpc>
                <a:spcPts val="2400"/>
              </a:lnSpc>
              <a:buNone/>
              <a:defRPr sz="2000"/>
            </a:lvl4pPr>
            <a:lvl5pPr marL="1828800" indent="0">
              <a:lnSpc>
                <a:spcPts val="2400"/>
              </a:lnSpc>
              <a:buNone/>
              <a:defRPr sz="2000"/>
            </a:lvl5pPr>
          </a:lstStyle>
          <a:p>
            <a:pPr lvl="0"/>
            <a:r>
              <a:rPr lang="en-US" dirty="0"/>
              <a:t>Click to add text</a:t>
            </a:r>
          </a:p>
        </p:txBody>
      </p:sp>
      <p:pic>
        <p:nvPicPr>
          <p:cNvPr id="7" name="Graphic 6">
            <a:extLst>
              <a:ext uri="{FF2B5EF4-FFF2-40B4-BE49-F238E27FC236}">
                <a16:creationId xmlns:a16="http://schemas.microsoft.com/office/drawing/2014/main" id="{CD18796B-7A45-F026-1306-A9ADE06D886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706"/>
          <a:stretch/>
        </p:blipFill>
        <p:spPr>
          <a:xfrm>
            <a:off x="0" y="0"/>
            <a:ext cx="4661067" cy="6858000"/>
          </a:xfrm>
          <a:prstGeom prst="rect">
            <a:avLst/>
          </a:prstGeom>
        </p:spPr>
      </p:pic>
    </p:spTree>
    <p:extLst>
      <p:ext uri="{BB962C8B-B14F-4D97-AF65-F5344CB8AC3E}">
        <p14:creationId xmlns:p14="http://schemas.microsoft.com/office/powerpoint/2010/main" val="331876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228600">
              <a:lnSpc>
                <a:spcPct val="100000"/>
              </a:lnSpc>
              <a:spcBef>
                <a:spcPts val="0"/>
              </a:spcBef>
              <a:spcAft>
                <a:spcPts val="1200"/>
              </a:spcAft>
              <a:defRPr sz="2000"/>
            </a:lvl4pPr>
            <a:lvl5pPr marL="1143000">
              <a:lnSpc>
                <a:spcPct val="100000"/>
              </a:lnSpc>
              <a:spcBef>
                <a:spcPts val="0"/>
              </a:spcBef>
              <a:spcAft>
                <a:spcPts val="1200"/>
              </a:spcAft>
              <a:defRPr sz="2000"/>
            </a:lvl5pPr>
            <a:lvl6pPr marL="1600200">
              <a:defRPr/>
            </a:lvl6pPr>
          </a:lstStyle>
          <a:p>
            <a:pPr lvl="0"/>
            <a:r>
              <a:rPr lang="en-US" dirty="0"/>
              <a:t>Click to add content</a:t>
            </a:r>
          </a:p>
          <a:p>
            <a:pPr lvl="1"/>
            <a:r>
              <a:rPr lang="en-US" dirty="0"/>
              <a:t>Second level</a:t>
            </a:r>
          </a:p>
          <a:p>
            <a:pPr lvl="2"/>
            <a:r>
              <a:rPr lang="en-US" dirty="0"/>
              <a:t>Third level</a:t>
            </a:r>
          </a:p>
          <a:p>
            <a:pPr lvl="4"/>
            <a:r>
              <a:rPr lang="en-US" dirty="0"/>
              <a:t>Fourth level</a:t>
            </a:r>
          </a:p>
          <a:p>
            <a:pPr lvl="5"/>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6410644"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44013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3144837" cy="3687763"/>
          </a:xfrm>
        </p:spPr>
        <p:txBody>
          <a:bodyPr>
            <a:normAutofit/>
          </a:bodyPr>
          <a:lstStyle>
            <a:lvl1pPr marL="320040" indent="-320040">
              <a:lnSpc>
                <a:spcPct val="100000"/>
              </a:lnSpc>
              <a:spcBef>
                <a:spcPts val="0"/>
              </a:spcBef>
              <a:spcAft>
                <a:spcPts val="1200"/>
              </a:spcAft>
              <a:buFont typeface="+mj-lt"/>
              <a:buAutoNum type="arabicPeriod"/>
              <a:defRPr sz="2000"/>
            </a:lvl1pPr>
            <a:lvl2pPr marL="685800" indent="-320040">
              <a:lnSpc>
                <a:spcPct val="100000"/>
              </a:lnSpc>
              <a:spcBef>
                <a:spcPts val="0"/>
              </a:spcBef>
              <a:spcAft>
                <a:spcPts val="1200"/>
              </a:spcAft>
              <a:buFont typeface="+mj-lt"/>
              <a:buAutoNum type="alphaLcPeriod"/>
              <a:defRPr sz="2000"/>
            </a:lvl2pPr>
            <a:lvl3pPr marL="1143000" indent="-320040">
              <a:lnSpc>
                <a:spcPct val="100000"/>
              </a:lnSpc>
              <a:spcBef>
                <a:spcPts val="0"/>
              </a:spcBef>
              <a:spcAft>
                <a:spcPts val="1200"/>
              </a:spcAft>
              <a:buFont typeface="+mj-lt"/>
              <a:buAutoNum type="arabicParenR"/>
              <a:defRPr sz="2000"/>
            </a:lvl3pPr>
            <a:lvl4pPr marL="1600200" indent="-320040">
              <a:lnSpc>
                <a:spcPct val="100000"/>
              </a:lnSpc>
              <a:spcBef>
                <a:spcPts val="0"/>
              </a:spcBef>
              <a:spcAft>
                <a:spcPts val="1200"/>
              </a:spcAft>
              <a:buFont typeface="+mj-lt"/>
              <a:buAutoNum type="alphaLcParenR"/>
              <a:defRPr sz="2000"/>
            </a:lvl4pPr>
            <a:lvl5pPr marL="2057400" indent="-320040">
              <a:lnSpc>
                <a:spcPct val="100000"/>
              </a:lnSpc>
              <a:spcBef>
                <a:spcPts val="0"/>
              </a:spcBef>
              <a:spcAft>
                <a:spcPts val="1200"/>
              </a:spcAft>
              <a:buFont typeface="+mj-lt"/>
              <a:buAutoNum type="romanLcPeriod"/>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4556760" y="2073275"/>
            <a:ext cx="6192838"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094885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Content and Image">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C5815B7-4DEA-0E4D-6E8B-EDAD6559AF21}"/>
              </a:ext>
              <a:ext uri="{C183D7F6-B498-43B3-948B-1728B52AA6E4}">
                <adec:decorative xmlns:adec="http://schemas.microsoft.com/office/drawing/2017/decorative" val="1"/>
              </a:ext>
            </a:extLst>
          </p:cNvPr>
          <p:cNvSpPr/>
          <p:nvPr userDrawn="1"/>
        </p:nvSpPr>
        <p:spPr>
          <a:xfrm>
            <a:off x="0" y="6593303"/>
            <a:ext cx="2182090" cy="27432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D1046054-0FA9-558E-22C0-007C8D3DAFD0}"/>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367" t="32063" r="19367" b="20417"/>
          <a:stretch/>
        </p:blipFill>
        <p:spPr>
          <a:xfrm>
            <a:off x="4977245" y="0"/>
            <a:ext cx="7214755" cy="143907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87880"/>
            <a:ext cx="10210800" cy="1954692"/>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2179320" y="4094802"/>
            <a:ext cx="10027919" cy="2468880"/>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283264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26920"/>
            <a:ext cx="3017520" cy="3901758"/>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1" name="Content Placeholder 10">
            <a:extLst>
              <a:ext uri="{FF2B5EF4-FFF2-40B4-BE49-F238E27FC236}">
                <a16:creationId xmlns:a16="http://schemas.microsoft.com/office/drawing/2014/main" id="{0821CE3F-B178-0F88-575A-C8CB5D40EB0F}"/>
              </a:ext>
            </a:extLst>
          </p:cNvPr>
          <p:cNvSpPr>
            <a:spLocks noGrp="1"/>
          </p:cNvSpPr>
          <p:nvPr>
            <p:ph sz="quarter" idx="13" hasCustomPrompt="1"/>
          </p:nvPr>
        </p:nvSpPr>
        <p:spPr>
          <a:xfrm>
            <a:off x="4525963" y="2026603"/>
            <a:ext cx="6766877" cy="3902075"/>
          </a:xfrm>
        </p:spPr>
        <p:txBody>
          <a:bodyPr/>
          <a:lstStyle>
            <a:lvl1pPr>
              <a:spcBef>
                <a:spcPts val="0"/>
              </a:spcBef>
              <a:spcAft>
                <a:spcPts val="1200"/>
              </a:spcAft>
              <a:defRPr/>
            </a:lvl1pPr>
            <a:lvl2pPr>
              <a:spcBef>
                <a:spcPts val="0"/>
              </a:spcBef>
              <a:spcAft>
                <a:spcPts val="600"/>
              </a:spcAft>
              <a:defRPr/>
            </a:lvl2pPr>
            <a:lvl3pPr>
              <a:spcBef>
                <a:spcPts val="0"/>
              </a:spcBef>
              <a:spcAft>
                <a:spcPts val="600"/>
              </a:spcAft>
              <a:defRPr/>
            </a:lvl3pPr>
            <a:lvl4pPr>
              <a:spcBef>
                <a:spcPts val="0"/>
              </a:spcBef>
              <a:spcAft>
                <a:spcPts val="600"/>
              </a:spcAft>
              <a:defRPr sz="2000"/>
            </a:lvl4pPr>
            <a:lvl5pPr>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423071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0" anchor="ctr"/>
          <a:lstStyle>
            <a:lvl1pPr algn="l">
              <a:defRPr sz="1000" b="1">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95" r:id="rId3"/>
    <p:sldLayoutId id="2147483696"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651" r:id="rId13"/>
  </p:sldLayoutIdLst>
  <p:hf hdr="0" ftr="0" dt="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s://divvybikes.com/data-license-agreement"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E0BCE3-7A85-71CE-E027-A8E454AF1454}"/>
              </a:ext>
            </a:extLst>
          </p:cNvPr>
          <p:cNvSpPr>
            <a:spLocks noGrp="1"/>
          </p:cNvSpPr>
          <p:nvPr>
            <p:ph type="ctrTitle"/>
          </p:nvPr>
        </p:nvSpPr>
        <p:spPr>
          <a:xfrm>
            <a:off x="6071616" y="960120"/>
            <a:ext cx="5221224" cy="4297680"/>
          </a:xfrm>
        </p:spPr>
        <p:txBody>
          <a:bodyPr>
            <a:normAutofit/>
          </a:bodyPr>
          <a:lstStyle/>
          <a:p>
            <a:r>
              <a:rPr lang="en-US" dirty="0"/>
              <a:t>Case Study #1</a:t>
            </a:r>
            <a:br>
              <a:rPr lang="en-US" dirty="0"/>
            </a:br>
            <a:br>
              <a:rPr lang="en-US" dirty="0"/>
            </a:br>
            <a:r>
              <a:rPr lang="en-US" dirty="0" err="1"/>
              <a:t>Cyclistic</a:t>
            </a:r>
            <a:r>
              <a:rPr lang="en-US" dirty="0"/>
              <a:t> bike-share analysis</a:t>
            </a:r>
            <a:br>
              <a:rPr lang="en-US" dirty="0"/>
            </a:br>
            <a:br>
              <a:rPr lang="en-US" dirty="0"/>
            </a:br>
            <a:r>
              <a:rPr lang="en-US" sz="2400" dirty="0"/>
              <a:t>Dana Anderson</a:t>
            </a:r>
            <a:br>
              <a:rPr lang="en-US" sz="2400" dirty="0"/>
            </a:br>
            <a:br>
              <a:rPr lang="en-US" sz="2400" dirty="0"/>
            </a:br>
            <a:r>
              <a:rPr lang="en-US" sz="2400" dirty="0"/>
              <a:t>November 2024</a:t>
            </a:r>
            <a:endParaRPr lang="en-US" dirty="0"/>
          </a:p>
        </p:txBody>
      </p:sp>
    </p:spTree>
    <p:extLst>
      <p:ext uri="{BB962C8B-B14F-4D97-AF65-F5344CB8AC3E}">
        <p14:creationId xmlns:p14="http://schemas.microsoft.com/office/powerpoint/2010/main" val="954410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7065264" cy="1249680"/>
          </a:xfrm>
        </p:spPr>
        <p:txBody>
          <a:bodyPr/>
          <a:lstStyle/>
          <a:p>
            <a:r>
              <a:rPr lang="en-US" dirty="0"/>
              <a:t>Solution 3 – Season of the year</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10</a:t>
            </a:fld>
            <a:endParaRPr lang="en-US" dirty="0"/>
          </a:p>
        </p:txBody>
      </p:sp>
      <p:sp>
        <p:nvSpPr>
          <p:cNvPr id="7" name="Text Placeholder 3">
            <a:extLst>
              <a:ext uri="{FF2B5EF4-FFF2-40B4-BE49-F238E27FC236}">
                <a16:creationId xmlns:a16="http://schemas.microsoft.com/office/drawing/2014/main" id="{87EB2F36-1B40-EB77-53BE-AE8B45CBE1E7}"/>
              </a:ext>
            </a:extLst>
          </p:cNvPr>
          <p:cNvSpPr txBox="1">
            <a:spLocks/>
          </p:cNvSpPr>
          <p:nvPr/>
        </p:nvSpPr>
        <p:spPr>
          <a:xfrm>
            <a:off x="8260796" y="1548384"/>
            <a:ext cx="3455716" cy="4029456"/>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The average ride length per season for both casual and member riders is longest in summer.</a:t>
            </a:r>
          </a:p>
          <a:p>
            <a:pPr marL="285750" indent="-285750">
              <a:buFont typeface="Arial" panose="020B0604020202020204" pitchFamily="34" charset="0"/>
              <a:buChar char="•"/>
            </a:pPr>
            <a:r>
              <a:rPr lang="en-US" sz="2000" dirty="0"/>
              <a:t>Note – these were the months chosen to represent each season:</a:t>
            </a:r>
          </a:p>
          <a:p>
            <a:pPr marL="742950" lvl="1" indent="-285750">
              <a:buFont typeface="Arial" panose="020B0604020202020204" pitchFamily="34" charset="0"/>
              <a:buChar char="•"/>
            </a:pPr>
            <a:r>
              <a:rPr lang="en-US" b="0" i="0" u="none" strike="noStrike" kern="1200" dirty="0">
                <a:solidFill>
                  <a:srgbClr val="000000"/>
                </a:solidFill>
                <a:effectLst/>
                <a:latin typeface="Avenir Next LT Pro Light" panose="020B0304020202020204" pitchFamily="34" charset="0"/>
              </a:rPr>
              <a:t>Spring (Mar, Apr, May)</a:t>
            </a:r>
            <a:endParaRPr lang="en-US" dirty="0">
              <a:latin typeface="Arial" panose="020B0604020202020204" pitchFamily="34" charset="0"/>
            </a:endParaRPr>
          </a:p>
          <a:p>
            <a:pPr marL="742950" lvl="1" indent="-285750">
              <a:buFont typeface="Arial" panose="020B0604020202020204" pitchFamily="34" charset="0"/>
              <a:buChar char="•"/>
            </a:pPr>
            <a:r>
              <a:rPr lang="en-US" b="0" i="0" u="none" strike="noStrike" kern="1200" dirty="0">
                <a:solidFill>
                  <a:srgbClr val="000000"/>
                </a:solidFill>
                <a:effectLst/>
                <a:latin typeface="Avenir Next LT Pro Light" panose="020B0304020202020204" pitchFamily="34" charset="0"/>
              </a:rPr>
              <a:t>Summer (Jun, Jul, Aug)</a:t>
            </a:r>
            <a:endParaRPr lang="en-US" dirty="0">
              <a:latin typeface="Arial" panose="020B0604020202020204" pitchFamily="34" charset="0"/>
            </a:endParaRPr>
          </a:p>
          <a:p>
            <a:pPr marL="742950" lvl="1" indent="-285750">
              <a:buFont typeface="Arial" panose="020B0604020202020204" pitchFamily="34" charset="0"/>
              <a:buChar char="•"/>
            </a:pPr>
            <a:r>
              <a:rPr lang="en-US" b="0" i="0" u="none" strike="noStrike" kern="1200" dirty="0">
                <a:solidFill>
                  <a:srgbClr val="000000"/>
                </a:solidFill>
                <a:effectLst/>
                <a:latin typeface="Avenir Next LT Pro Light" panose="020B0304020202020204" pitchFamily="34" charset="0"/>
              </a:rPr>
              <a:t>Fall (Sep, Oct, Nov)</a:t>
            </a:r>
            <a:endParaRPr lang="en-US" dirty="0">
              <a:latin typeface="Arial" panose="020B0604020202020204" pitchFamily="34" charset="0"/>
            </a:endParaRPr>
          </a:p>
          <a:p>
            <a:pPr marL="742950" lvl="1" indent="-285750">
              <a:buFont typeface="Arial" panose="020B0604020202020204" pitchFamily="34" charset="0"/>
              <a:buChar char="•"/>
            </a:pPr>
            <a:r>
              <a:rPr lang="en-US" b="0" i="0" u="none" strike="noStrike" kern="1200" dirty="0">
                <a:solidFill>
                  <a:srgbClr val="000000"/>
                </a:solidFill>
                <a:effectLst/>
                <a:latin typeface="Avenir Next LT Pro Light" panose="020B0304020202020204" pitchFamily="34" charset="0"/>
              </a:rPr>
              <a:t>Winter (Dec, Jan, Feb)</a:t>
            </a:r>
            <a:endParaRPr lang="en-US" b="0" i="0" u="none" strike="noStrike" dirty="0">
              <a:effectLst/>
              <a:latin typeface="Arial" panose="020B0604020202020204" pitchFamily="34" charset="0"/>
            </a:endParaRPr>
          </a:p>
          <a:p>
            <a:pPr marL="285750" indent="-285750">
              <a:buFont typeface="Arial" panose="020B0604020202020204" pitchFamily="34" charset="0"/>
              <a:buChar char="•"/>
            </a:pPr>
            <a:endParaRPr lang="en-US" sz="2000" dirty="0"/>
          </a:p>
        </p:txBody>
      </p:sp>
      <p:pic>
        <p:nvPicPr>
          <p:cNvPr id="9" name="Picture 8" descr="A graph showing different colored squares&#10;&#10;Description automatically generated">
            <a:extLst>
              <a:ext uri="{FF2B5EF4-FFF2-40B4-BE49-F238E27FC236}">
                <a16:creationId xmlns:a16="http://schemas.microsoft.com/office/drawing/2014/main" id="{8B37AABB-4AE0-8448-4407-8ECE6D45A00E}"/>
              </a:ext>
            </a:extLst>
          </p:cNvPr>
          <p:cNvPicPr>
            <a:picLocks noChangeAspect="1"/>
          </p:cNvPicPr>
          <p:nvPr/>
        </p:nvPicPr>
        <p:blipFill>
          <a:blip r:embed="rId2"/>
          <a:stretch>
            <a:fillRect/>
          </a:stretch>
        </p:blipFill>
        <p:spPr>
          <a:xfrm>
            <a:off x="478155" y="1548384"/>
            <a:ext cx="7791785" cy="4809744"/>
          </a:xfrm>
          <a:prstGeom prst="rect">
            <a:avLst/>
          </a:prstGeom>
        </p:spPr>
      </p:pic>
    </p:spTree>
    <p:extLst>
      <p:ext uri="{BB962C8B-B14F-4D97-AF65-F5344CB8AC3E}">
        <p14:creationId xmlns:p14="http://schemas.microsoft.com/office/powerpoint/2010/main" val="3590749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7065264" cy="1249680"/>
          </a:xfrm>
        </p:spPr>
        <p:txBody>
          <a:bodyPr/>
          <a:lstStyle/>
          <a:p>
            <a:r>
              <a:rPr lang="en-US" dirty="0"/>
              <a:t>Solution 3 – Season of the year</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11</a:t>
            </a:fld>
            <a:endParaRPr lang="en-US" dirty="0"/>
          </a:p>
        </p:txBody>
      </p:sp>
      <p:sp>
        <p:nvSpPr>
          <p:cNvPr id="7" name="Text Placeholder 3">
            <a:extLst>
              <a:ext uri="{FF2B5EF4-FFF2-40B4-BE49-F238E27FC236}">
                <a16:creationId xmlns:a16="http://schemas.microsoft.com/office/drawing/2014/main" id="{16BC015D-2F33-F660-05B1-53F062E7617A}"/>
              </a:ext>
            </a:extLst>
          </p:cNvPr>
          <p:cNvSpPr txBox="1">
            <a:spLocks/>
          </p:cNvSpPr>
          <p:nvPr/>
        </p:nvSpPr>
        <p:spPr>
          <a:xfrm>
            <a:off x="8260796" y="1548384"/>
            <a:ext cx="3455716" cy="4029456"/>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pPr marL="285750" indent="-285750">
              <a:buFont typeface="Arial" panose="020B0604020202020204" pitchFamily="34" charset="0"/>
              <a:buChar char="•"/>
            </a:pPr>
            <a:r>
              <a:rPr lang="en-US" sz="2000" dirty="0"/>
              <a:t>Both casual and member riders ride mostly in summer. </a:t>
            </a:r>
          </a:p>
          <a:p>
            <a:pPr marL="285750" indent="-285750">
              <a:buFont typeface="Arial" panose="020B0604020202020204" pitchFamily="34" charset="0"/>
              <a:buChar char="•"/>
            </a:pPr>
            <a:r>
              <a:rPr lang="en-US" sz="2000" dirty="0"/>
              <a:t>Note – these were the months chosen to represent each season:</a:t>
            </a:r>
          </a:p>
          <a:p>
            <a:pPr marL="742950" lvl="1" indent="-285750">
              <a:buFont typeface="Arial" panose="020B0604020202020204" pitchFamily="34" charset="0"/>
              <a:buChar char="•"/>
            </a:pPr>
            <a:r>
              <a:rPr lang="en-US" b="0" i="0" u="none" strike="noStrike" kern="1200" dirty="0">
                <a:solidFill>
                  <a:srgbClr val="000000"/>
                </a:solidFill>
                <a:effectLst/>
                <a:latin typeface="Avenir Next LT Pro Light" panose="020B0304020202020204" pitchFamily="34" charset="0"/>
              </a:rPr>
              <a:t>Spring (Mar, Apr, May)</a:t>
            </a:r>
            <a:endParaRPr lang="en-US" dirty="0">
              <a:latin typeface="Arial" panose="020B0604020202020204" pitchFamily="34" charset="0"/>
            </a:endParaRPr>
          </a:p>
          <a:p>
            <a:pPr marL="742950" lvl="1" indent="-285750">
              <a:buFont typeface="Arial" panose="020B0604020202020204" pitchFamily="34" charset="0"/>
              <a:buChar char="•"/>
            </a:pPr>
            <a:r>
              <a:rPr lang="en-US" b="0" i="0" u="none" strike="noStrike" kern="1200" dirty="0">
                <a:solidFill>
                  <a:srgbClr val="000000"/>
                </a:solidFill>
                <a:effectLst/>
                <a:latin typeface="Avenir Next LT Pro Light" panose="020B0304020202020204" pitchFamily="34" charset="0"/>
              </a:rPr>
              <a:t>Summer (Jun, Jul, Aug)</a:t>
            </a:r>
            <a:endParaRPr lang="en-US" dirty="0">
              <a:latin typeface="Arial" panose="020B0604020202020204" pitchFamily="34" charset="0"/>
            </a:endParaRPr>
          </a:p>
          <a:p>
            <a:pPr marL="742950" lvl="1" indent="-285750">
              <a:buFont typeface="Arial" panose="020B0604020202020204" pitchFamily="34" charset="0"/>
              <a:buChar char="•"/>
            </a:pPr>
            <a:r>
              <a:rPr lang="en-US" b="0" i="0" u="none" strike="noStrike" kern="1200" dirty="0">
                <a:solidFill>
                  <a:srgbClr val="000000"/>
                </a:solidFill>
                <a:effectLst/>
                <a:latin typeface="Avenir Next LT Pro Light" panose="020B0304020202020204" pitchFamily="34" charset="0"/>
              </a:rPr>
              <a:t>Fall (Sep, Oct, Nov)</a:t>
            </a:r>
            <a:endParaRPr lang="en-US" dirty="0">
              <a:latin typeface="Arial" panose="020B0604020202020204" pitchFamily="34" charset="0"/>
            </a:endParaRPr>
          </a:p>
          <a:p>
            <a:pPr marL="742950" lvl="1" indent="-285750">
              <a:buFont typeface="Arial" panose="020B0604020202020204" pitchFamily="34" charset="0"/>
              <a:buChar char="•"/>
            </a:pPr>
            <a:r>
              <a:rPr lang="en-US" b="0" i="0" u="none" strike="noStrike" kern="1200" dirty="0">
                <a:solidFill>
                  <a:srgbClr val="000000"/>
                </a:solidFill>
                <a:effectLst/>
                <a:latin typeface="Avenir Next LT Pro Light" panose="020B0304020202020204" pitchFamily="34" charset="0"/>
              </a:rPr>
              <a:t>Winter (Dec, Jan, Feb)</a:t>
            </a:r>
            <a:endParaRPr lang="en-US" b="0" i="0" u="none" strike="noStrike" dirty="0">
              <a:effectLst/>
              <a:latin typeface="Arial" panose="020B0604020202020204" pitchFamily="34" charset="0"/>
            </a:endParaRPr>
          </a:p>
        </p:txBody>
      </p:sp>
      <p:pic>
        <p:nvPicPr>
          <p:cNvPr id="9" name="Picture 8" descr="A graph of a person with a bike&#10;&#10;Description automatically generated with medium confidence">
            <a:extLst>
              <a:ext uri="{FF2B5EF4-FFF2-40B4-BE49-F238E27FC236}">
                <a16:creationId xmlns:a16="http://schemas.microsoft.com/office/drawing/2014/main" id="{FE0E2857-A5D8-4D33-1D46-99C580087A5B}"/>
              </a:ext>
            </a:extLst>
          </p:cNvPr>
          <p:cNvPicPr>
            <a:picLocks noChangeAspect="1"/>
          </p:cNvPicPr>
          <p:nvPr/>
        </p:nvPicPr>
        <p:blipFill>
          <a:blip r:embed="rId2"/>
          <a:stretch>
            <a:fillRect/>
          </a:stretch>
        </p:blipFill>
        <p:spPr>
          <a:xfrm>
            <a:off x="469011" y="1548384"/>
            <a:ext cx="7791785" cy="4809744"/>
          </a:xfrm>
          <a:prstGeom prst="rect">
            <a:avLst/>
          </a:prstGeom>
        </p:spPr>
      </p:pic>
    </p:spTree>
    <p:extLst>
      <p:ext uri="{BB962C8B-B14F-4D97-AF65-F5344CB8AC3E}">
        <p14:creationId xmlns:p14="http://schemas.microsoft.com/office/powerpoint/2010/main" val="3413562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12</a:t>
            </a:fld>
            <a:endParaRPr lang="en-US" dirty="0"/>
          </a:p>
        </p:txBody>
      </p:sp>
      <p:sp>
        <p:nvSpPr>
          <p:cNvPr id="3" name="Title 1">
            <a:extLst>
              <a:ext uri="{FF2B5EF4-FFF2-40B4-BE49-F238E27FC236}">
                <a16:creationId xmlns:a16="http://schemas.microsoft.com/office/drawing/2014/main" id="{B451AE64-C86A-AAC0-8924-C36EE0DE5CE2}"/>
              </a:ext>
            </a:extLst>
          </p:cNvPr>
          <p:cNvSpPr>
            <a:spLocks noGrp="1"/>
          </p:cNvSpPr>
          <p:nvPr>
            <p:ph type="title"/>
          </p:nvPr>
        </p:nvSpPr>
        <p:spPr>
          <a:xfrm>
            <a:off x="899160" y="137160"/>
            <a:ext cx="7065264" cy="1249680"/>
          </a:xfrm>
        </p:spPr>
        <p:txBody>
          <a:bodyPr/>
          <a:lstStyle/>
          <a:p>
            <a:r>
              <a:rPr lang="en-US" dirty="0"/>
              <a:t>Solution 4 – Month of the year</a:t>
            </a:r>
            <a:endParaRPr lang="en-ZA" dirty="0"/>
          </a:p>
        </p:txBody>
      </p:sp>
      <p:sp>
        <p:nvSpPr>
          <p:cNvPr id="9" name="Text Placeholder 3">
            <a:extLst>
              <a:ext uri="{FF2B5EF4-FFF2-40B4-BE49-F238E27FC236}">
                <a16:creationId xmlns:a16="http://schemas.microsoft.com/office/drawing/2014/main" id="{B2A3004A-A82F-1946-CC4E-2F31BEEF0560}"/>
              </a:ext>
            </a:extLst>
          </p:cNvPr>
          <p:cNvSpPr txBox="1">
            <a:spLocks/>
          </p:cNvSpPr>
          <p:nvPr/>
        </p:nvSpPr>
        <p:spPr>
          <a:xfrm>
            <a:off x="8260796" y="1548384"/>
            <a:ext cx="3455716" cy="4029456"/>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Casual riders’ average ride length per month is longest in July.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Member riders’ average ride length per month is longest in June. </a:t>
            </a:r>
          </a:p>
        </p:txBody>
      </p:sp>
      <p:pic>
        <p:nvPicPr>
          <p:cNvPr id="10" name="Picture 9" descr="A graph of candlesticks and a number of other candlesticks&#10;&#10;Description automatically generated with medium confidence">
            <a:extLst>
              <a:ext uri="{FF2B5EF4-FFF2-40B4-BE49-F238E27FC236}">
                <a16:creationId xmlns:a16="http://schemas.microsoft.com/office/drawing/2014/main" id="{EA24875B-EBA3-F4A2-C131-7F21CC92E874}"/>
              </a:ext>
            </a:extLst>
          </p:cNvPr>
          <p:cNvPicPr>
            <a:picLocks noChangeAspect="1"/>
          </p:cNvPicPr>
          <p:nvPr/>
        </p:nvPicPr>
        <p:blipFill>
          <a:blip r:embed="rId2"/>
          <a:stretch>
            <a:fillRect/>
          </a:stretch>
        </p:blipFill>
        <p:spPr>
          <a:xfrm>
            <a:off x="475488" y="1548384"/>
            <a:ext cx="7785308" cy="4805746"/>
          </a:xfrm>
          <a:prstGeom prst="rect">
            <a:avLst/>
          </a:prstGeom>
        </p:spPr>
      </p:pic>
    </p:spTree>
    <p:extLst>
      <p:ext uri="{BB962C8B-B14F-4D97-AF65-F5344CB8AC3E}">
        <p14:creationId xmlns:p14="http://schemas.microsoft.com/office/powerpoint/2010/main" val="1509977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13</a:t>
            </a:fld>
            <a:endParaRPr lang="en-US" dirty="0"/>
          </a:p>
        </p:txBody>
      </p:sp>
      <p:sp>
        <p:nvSpPr>
          <p:cNvPr id="2" name="Title 1">
            <a:extLst>
              <a:ext uri="{FF2B5EF4-FFF2-40B4-BE49-F238E27FC236}">
                <a16:creationId xmlns:a16="http://schemas.microsoft.com/office/drawing/2014/main" id="{363B07E6-B206-1450-74C4-42E06AAABB1F}"/>
              </a:ext>
            </a:extLst>
          </p:cNvPr>
          <p:cNvSpPr>
            <a:spLocks noGrp="1"/>
          </p:cNvSpPr>
          <p:nvPr>
            <p:ph type="title"/>
          </p:nvPr>
        </p:nvSpPr>
        <p:spPr>
          <a:xfrm>
            <a:off x="899160" y="137160"/>
            <a:ext cx="7065264" cy="1249680"/>
          </a:xfrm>
        </p:spPr>
        <p:txBody>
          <a:bodyPr/>
          <a:lstStyle/>
          <a:p>
            <a:r>
              <a:rPr lang="en-US" dirty="0"/>
              <a:t>Solution 4 – Month of the year</a:t>
            </a:r>
            <a:endParaRPr lang="en-ZA" dirty="0"/>
          </a:p>
        </p:txBody>
      </p:sp>
      <p:sp>
        <p:nvSpPr>
          <p:cNvPr id="6" name="Text Placeholder 3">
            <a:extLst>
              <a:ext uri="{FF2B5EF4-FFF2-40B4-BE49-F238E27FC236}">
                <a16:creationId xmlns:a16="http://schemas.microsoft.com/office/drawing/2014/main" id="{AF053E2B-3C8B-5043-D05A-FB20A227B4F9}"/>
              </a:ext>
            </a:extLst>
          </p:cNvPr>
          <p:cNvSpPr txBox="1">
            <a:spLocks/>
          </p:cNvSpPr>
          <p:nvPr/>
        </p:nvSpPr>
        <p:spPr>
          <a:xfrm>
            <a:off x="8260796" y="1548384"/>
            <a:ext cx="3455716" cy="4029456"/>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Both casual riders and member riders ride mostly in September.</a:t>
            </a:r>
          </a:p>
        </p:txBody>
      </p:sp>
      <p:pic>
        <p:nvPicPr>
          <p:cNvPr id="7" name="Picture 6" descr="A graph of a number of people&#10;&#10;Description automatically generated with medium confidence">
            <a:extLst>
              <a:ext uri="{FF2B5EF4-FFF2-40B4-BE49-F238E27FC236}">
                <a16:creationId xmlns:a16="http://schemas.microsoft.com/office/drawing/2014/main" id="{7FF5E5D9-B695-8E64-7AE4-0D5F8319FE8B}"/>
              </a:ext>
            </a:extLst>
          </p:cNvPr>
          <p:cNvPicPr>
            <a:picLocks noChangeAspect="1"/>
          </p:cNvPicPr>
          <p:nvPr/>
        </p:nvPicPr>
        <p:blipFill>
          <a:blip r:embed="rId2"/>
          <a:stretch>
            <a:fillRect/>
          </a:stretch>
        </p:blipFill>
        <p:spPr>
          <a:xfrm>
            <a:off x="475488" y="1548384"/>
            <a:ext cx="7785308" cy="4805745"/>
          </a:xfrm>
          <a:prstGeom prst="rect">
            <a:avLst/>
          </a:prstGeom>
        </p:spPr>
      </p:pic>
    </p:spTree>
    <p:extLst>
      <p:ext uri="{BB962C8B-B14F-4D97-AF65-F5344CB8AC3E}">
        <p14:creationId xmlns:p14="http://schemas.microsoft.com/office/powerpoint/2010/main" val="3015472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6172200" cy="1249680"/>
          </a:xfrm>
        </p:spPr>
        <p:txBody>
          <a:bodyPr/>
          <a:lstStyle/>
          <a:p>
            <a:r>
              <a:rPr lang="en-US" dirty="0"/>
              <a:t>Solution 5 – Bike Type</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14</a:t>
            </a:fld>
            <a:endParaRPr lang="en-US" dirty="0"/>
          </a:p>
        </p:txBody>
      </p:sp>
      <p:sp>
        <p:nvSpPr>
          <p:cNvPr id="10" name="Text Placeholder 3">
            <a:extLst>
              <a:ext uri="{FF2B5EF4-FFF2-40B4-BE49-F238E27FC236}">
                <a16:creationId xmlns:a16="http://schemas.microsoft.com/office/drawing/2014/main" id="{437DEC08-A864-1181-B952-D270D631056F}"/>
              </a:ext>
            </a:extLst>
          </p:cNvPr>
          <p:cNvSpPr txBox="1">
            <a:spLocks/>
          </p:cNvSpPr>
          <p:nvPr/>
        </p:nvSpPr>
        <p:spPr>
          <a:xfrm>
            <a:off x="8260796" y="1548384"/>
            <a:ext cx="3455716" cy="4029456"/>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en-US" sz="2000" dirty="0"/>
              <a:t>Both casual and member riders have a higher average ride length with classic bikes over electric bikes and electric scooters.</a:t>
            </a:r>
          </a:p>
        </p:txBody>
      </p:sp>
      <p:pic>
        <p:nvPicPr>
          <p:cNvPr id="7" name="Picture 6" descr="A diagram of a scooter&#10;&#10;Description automatically generated">
            <a:extLst>
              <a:ext uri="{FF2B5EF4-FFF2-40B4-BE49-F238E27FC236}">
                <a16:creationId xmlns:a16="http://schemas.microsoft.com/office/drawing/2014/main" id="{A3B7D415-F287-9511-CF5D-4405B3E62AAD}"/>
              </a:ext>
            </a:extLst>
          </p:cNvPr>
          <p:cNvPicPr>
            <a:picLocks noChangeAspect="1"/>
          </p:cNvPicPr>
          <p:nvPr/>
        </p:nvPicPr>
        <p:blipFill>
          <a:blip r:embed="rId2"/>
          <a:stretch>
            <a:fillRect/>
          </a:stretch>
        </p:blipFill>
        <p:spPr>
          <a:xfrm>
            <a:off x="475488" y="1548384"/>
            <a:ext cx="7785308" cy="4805746"/>
          </a:xfrm>
          <a:prstGeom prst="rect">
            <a:avLst/>
          </a:prstGeom>
        </p:spPr>
      </p:pic>
    </p:spTree>
    <p:extLst>
      <p:ext uri="{BB962C8B-B14F-4D97-AF65-F5344CB8AC3E}">
        <p14:creationId xmlns:p14="http://schemas.microsoft.com/office/powerpoint/2010/main" val="954113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6172200" cy="1249680"/>
          </a:xfrm>
        </p:spPr>
        <p:txBody>
          <a:bodyPr/>
          <a:lstStyle/>
          <a:p>
            <a:r>
              <a:rPr lang="en-US" dirty="0"/>
              <a:t>Solution 5 – Bike Type</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15</a:t>
            </a:fld>
            <a:endParaRPr lang="en-US" dirty="0"/>
          </a:p>
        </p:txBody>
      </p:sp>
      <p:sp>
        <p:nvSpPr>
          <p:cNvPr id="9" name="Text Placeholder 3">
            <a:extLst>
              <a:ext uri="{FF2B5EF4-FFF2-40B4-BE49-F238E27FC236}">
                <a16:creationId xmlns:a16="http://schemas.microsoft.com/office/drawing/2014/main" id="{8D87D83D-5B00-5A67-C443-65C24DF8CF07}"/>
              </a:ext>
            </a:extLst>
          </p:cNvPr>
          <p:cNvSpPr txBox="1">
            <a:spLocks/>
          </p:cNvSpPr>
          <p:nvPr/>
        </p:nvSpPr>
        <p:spPr>
          <a:xfrm>
            <a:off x="8260796" y="1548384"/>
            <a:ext cx="3455716" cy="4029456"/>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sz="2000" dirty="0"/>
              <a:t>Both casual and member riders ride more electric bikes than classic bikes or electric scooters. </a:t>
            </a:r>
          </a:p>
        </p:txBody>
      </p:sp>
      <p:pic>
        <p:nvPicPr>
          <p:cNvPr id="4" name="Picture 3" descr="A graph of a bicycle type&#10;&#10;Description automatically generated with medium confidence">
            <a:extLst>
              <a:ext uri="{FF2B5EF4-FFF2-40B4-BE49-F238E27FC236}">
                <a16:creationId xmlns:a16="http://schemas.microsoft.com/office/drawing/2014/main" id="{81A27CB7-5878-1D83-6FFE-4A460AB762D8}"/>
              </a:ext>
            </a:extLst>
          </p:cNvPr>
          <p:cNvPicPr>
            <a:picLocks noChangeAspect="1"/>
          </p:cNvPicPr>
          <p:nvPr/>
        </p:nvPicPr>
        <p:blipFill>
          <a:blip r:embed="rId2"/>
          <a:stretch>
            <a:fillRect/>
          </a:stretch>
        </p:blipFill>
        <p:spPr>
          <a:xfrm>
            <a:off x="475489" y="1548384"/>
            <a:ext cx="7785308" cy="4805746"/>
          </a:xfrm>
          <a:prstGeom prst="rect">
            <a:avLst/>
          </a:prstGeom>
        </p:spPr>
      </p:pic>
    </p:spTree>
    <p:extLst>
      <p:ext uri="{BB962C8B-B14F-4D97-AF65-F5344CB8AC3E}">
        <p14:creationId xmlns:p14="http://schemas.microsoft.com/office/powerpoint/2010/main" val="42064997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map of a city&#10;&#10;Description automatically generated">
            <a:extLst>
              <a:ext uri="{FF2B5EF4-FFF2-40B4-BE49-F238E27FC236}">
                <a16:creationId xmlns:a16="http://schemas.microsoft.com/office/drawing/2014/main" id="{ADFCFE26-CB2D-963A-01EA-CC49C82DB68D}"/>
              </a:ext>
            </a:extLst>
          </p:cNvPr>
          <p:cNvPicPr>
            <a:picLocks noChangeAspect="1"/>
          </p:cNvPicPr>
          <p:nvPr/>
        </p:nvPicPr>
        <p:blipFill rotWithShape="1">
          <a:blip r:embed="rId2"/>
          <a:srcRect l="18576"/>
          <a:stretch/>
        </p:blipFill>
        <p:spPr>
          <a:xfrm>
            <a:off x="458154" y="1354916"/>
            <a:ext cx="6576630" cy="4985790"/>
          </a:xfrm>
          <a:prstGeom prst="rect">
            <a:avLst/>
          </a:prstGeom>
        </p:spPr>
      </p:pic>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8116824" cy="1249680"/>
          </a:xfrm>
        </p:spPr>
        <p:txBody>
          <a:bodyPr/>
          <a:lstStyle/>
          <a:p>
            <a:r>
              <a:rPr lang="en-US" dirty="0"/>
              <a:t>Solution 6 – ride locations (member)</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16</a:t>
            </a:fld>
            <a:endParaRPr lang="en-US" dirty="0"/>
          </a:p>
        </p:txBody>
      </p:sp>
      <p:graphicFrame>
        <p:nvGraphicFramePr>
          <p:cNvPr id="3" name="Table 2">
            <a:extLst>
              <a:ext uri="{FF2B5EF4-FFF2-40B4-BE49-F238E27FC236}">
                <a16:creationId xmlns:a16="http://schemas.microsoft.com/office/drawing/2014/main" id="{70329014-F9AD-AE4B-E2CC-79F864F327E4}"/>
              </a:ext>
            </a:extLst>
          </p:cNvPr>
          <p:cNvGraphicFramePr>
            <a:graphicFrameLocks noGrp="1"/>
          </p:cNvGraphicFramePr>
          <p:nvPr>
            <p:extLst>
              <p:ext uri="{D42A27DB-BD31-4B8C-83A1-F6EECF244321}">
                <p14:modId xmlns:p14="http://schemas.microsoft.com/office/powerpoint/2010/main" val="759630598"/>
              </p:ext>
            </p:extLst>
          </p:nvPr>
        </p:nvGraphicFramePr>
        <p:xfrm>
          <a:off x="7071360" y="1816389"/>
          <a:ext cx="4625910" cy="3874608"/>
        </p:xfrm>
        <a:graphic>
          <a:graphicData uri="http://schemas.openxmlformats.org/drawingml/2006/table">
            <a:tbl>
              <a:tblPr/>
              <a:tblGrid>
                <a:gridCol w="3528630">
                  <a:extLst>
                    <a:ext uri="{9D8B030D-6E8A-4147-A177-3AD203B41FA5}">
                      <a16:colId xmlns:a16="http://schemas.microsoft.com/office/drawing/2014/main" val="2706292627"/>
                    </a:ext>
                  </a:extLst>
                </a:gridCol>
                <a:gridCol w="548640">
                  <a:extLst>
                    <a:ext uri="{9D8B030D-6E8A-4147-A177-3AD203B41FA5}">
                      <a16:colId xmlns:a16="http://schemas.microsoft.com/office/drawing/2014/main" val="2776312386"/>
                    </a:ext>
                  </a:extLst>
                </a:gridCol>
                <a:gridCol w="548640">
                  <a:extLst>
                    <a:ext uri="{9D8B030D-6E8A-4147-A177-3AD203B41FA5}">
                      <a16:colId xmlns:a16="http://schemas.microsoft.com/office/drawing/2014/main" val="4113822285"/>
                    </a:ext>
                  </a:extLst>
                </a:gridCol>
              </a:tblGrid>
              <a:tr h="857088">
                <a:tc>
                  <a:txBody>
                    <a:bodyPr/>
                    <a:lstStyle/>
                    <a:p>
                      <a:pPr algn="l"/>
                      <a:r>
                        <a:rPr lang="en-US" sz="1600" b="1" dirty="0">
                          <a:effectLst/>
                          <a:latin typeface="+mn-lt"/>
                        </a:rPr>
                        <a:t>Station Name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ctr"/>
                      <a:r>
                        <a:rPr lang="en-US" sz="1600" b="1" dirty="0">
                          <a:latin typeface="+mn-lt"/>
                        </a:rPr>
                        <a:t>Start</a:t>
                      </a:r>
                      <a:endParaRPr lang="en-US" sz="1600" b="1" dirty="0">
                        <a:effectLst/>
                        <a:latin typeface="+mn-lt"/>
                      </a:endParaRP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ctr"/>
                      <a:r>
                        <a:rPr lang="en-US" sz="1600" b="1" dirty="0">
                          <a:effectLst/>
                          <a:latin typeface="+mn-lt"/>
                        </a:rPr>
                        <a:t>End</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extLst>
                  <a:ext uri="{0D108BD9-81ED-4DB2-BD59-A6C34878D82A}">
                    <a16:rowId xmlns:a16="http://schemas.microsoft.com/office/drawing/2014/main" val="89829955"/>
                  </a:ext>
                </a:extLst>
              </a:tr>
              <a:tr h="274320">
                <a:tc>
                  <a:txBody>
                    <a:bodyPr/>
                    <a:lstStyle/>
                    <a:p>
                      <a:pPr algn="l" fontAlgn="ctr"/>
                      <a:r>
                        <a:rPr lang="en-US" sz="1600" b="0" i="0" u="none" strike="noStrike" dirty="0">
                          <a:solidFill>
                            <a:srgbClr val="000000"/>
                          </a:solidFill>
                          <a:effectLst/>
                          <a:latin typeface="+mn-lt"/>
                        </a:rPr>
                        <a:t>Kingsbury St &amp; Kinzie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274320">
                <a:tc>
                  <a:txBody>
                    <a:bodyPr/>
                    <a:lstStyle/>
                    <a:p>
                      <a:pPr algn="l" fontAlgn="ctr"/>
                      <a:r>
                        <a:rPr lang="en-US" sz="1600" b="0" i="0" u="none" strike="noStrike" dirty="0">
                          <a:solidFill>
                            <a:srgbClr val="000000"/>
                          </a:solidFill>
                          <a:effectLst/>
                          <a:latin typeface="+mn-lt"/>
                        </a:rPr>
                        <a:t>Clinton St &amp; Washington Blvd</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274320">
                <a:tc>
                  <a:txBody>
                    <a:bodyPr/>
                    <a:lstStyle/>
                    <a:p>
                      <a:pPr algn="l" fontAlgn="ctr"/>
                      <a:r>
                        <a:rPr lang="en-US" sz="1600" b="0" i="0" u="none" strike="noStrike" dirty="0">
                          <a:solidFill>
                            <a:srgbClr val="000000"/>
                          </a:solidFill>
                          <a:effectLst/>
                          <a:latin typeface="+mn-lt"/>
                        </a:rPr>
                        <a:t>Clinton St &amp; Madison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679597832"/>
                  </a:ext>
                </a:extLst>
              </a:tr>
              <a:tr h="274320">
                <a:tc>
                  <a:txBody>
                    <a:bodyPr/>
                    <a:lstStyle/>
                    <a:p>
                      <a:pPr algn="l" fontAlgn="ctr"/>
                      <a:r>
                        <a:rPr lang="en-US" sz="1600" b="0" i="0" u="none" strike="noStrike" dirty="0">
                          <a:solidFill>
                            <a:srgbClr val="000000"/>
                          </a:solidFill>
                          <a:effectLst/>
                          <a:latin typeface="+mn-lt"/>
                        </a:rPr>
                        <a:t>Clark St &amp; Elm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2827340"/>
                  </a:ext>
                </a:extLst>
              </a:tr>
              <a:tr h="274320">
                <a:tc>
                  <a:txBody>
                    <a:bodyPr/>
                    <a:lstStyle/>
                    <a:p>
                      <a:pPr algn="l" fontAlgn="ctr"/>
                      <a:r>
                        <a:rPr lang="en-US" sz="1600" b="0" i="0" u="none" strike="noStrike" dirty="0">
                          <a:solidFill>
                            <a:srgbClr val="000000"/>
                          </a:solidFill>
                          <a:effectLst/>
                          <a:latin typeface="+mn-lt"/>
                        </a:rPr>
                        <a:t>Wells St &amp; Concord Ln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256093384"/>
                  </a:ext>
                </a:extLst>
              </a:tr>
              <a:tr h="274320">
                <a:tc>
                  <a:txBody>
                    <a:bodyPr/>
                    <a:lstStyle/>
                    <a:p>
                      <a:pPr algn="l" fontAlgn="ctr"/>
                      <a:r>
                        <a:rPr lang="en-US" sz="1600" b="0" i="0" u="none" strike="noStrike" dirty="0">
                          <a:solidFill>
                            <a:srgbClr val="000000"/>
                          </a:solidFill>
                          <a:effectLst/>
                          <a:latin typeface="+mn-lt"/>
                        </a:rPr>
                        <a:t>Wells St &amp; Elm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849218188"/>
                  </a:ext>
                </a:extLst>
              </a:tr>
              <a:tr h="274320">
                <a:tc>
                  <a:txBody>
                    <a:bodyPr/>
                    <a:lstStyle/>
                    <a:p>
                      <a:pPr algn="l" fontAlgn="ctr"/>
                      <a:r>
                        <a:rPr lang="en-US" sz="1600" b="0" i="0" u="none" strike="noStrike" dirty="0">
                          <a:solidFill>
                            <a:srgbClr val="000000"/>
                          </a:solidFill>
                          <a:effectLst/>
                          <a:latin typeface="+mn-lt"/>
                        </a:rPr>
                        <a:t>Clinton St &amp; Jackson Blvd</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4214082"/>
                  </a:ext>
                </a:extLst>
              </a:tr>
              <a:tr h="274320">
                <a:tc>
                  <a:txBody>
                    <a:bodyPr/>
                    <a:lstStyle/>
                    <a:p>
                      <a:pPr algn="l" fontAlgn="ctr"/>
                      <a:r>
                        <a:rPr lang="en-US" sz="1600" b="0" i="0" u="none" strike="noStrike" dirty="0">
                          <a:solidFill>
                            <a:srgbClr val="000000"/>
                          </a:solidFill>
                          <a:effectLst/>
                          <a:latin typeface="+mn-lt"/>
                        </a:rPr>
                        <a:t>State St &amp; Chicago Ave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89755471"/>
                  </a:ext>
                </a:extLst>
              </a:tr>
              <a:tr h="274320">
                <a:tc>
                  <a:txBody>
                    <a:bodyPr/>
                    <a:lstStyle/>
                    <a:p>
                      <a:pPr algn="l" fontAlgn="ctr"/>
                      <a:r>
                        <a:rPr lang="en-US" sz="1600" b="0" i="0" u="none" strike="noStrike" dirty="0">
                          <a:solidFill>
                            <a:srgbClr val="000000"/>
                          </a:solidFill>
                          <a:effectLst/>
                          <a:latin typeface="+mn-lt"/>
                        </a:rPr>
                        <a:t>University Ave &amp; 57th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0522210"/>
                  </a:ext>
                </a:extLst>
              </a:tr>
              <a:tr h="274320">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600" dirty="0">
                          <a:effectLst/>
                          <a:latin typeface="+mn-lt"/>
                        </a:rPr>
                        <a:t>Clark St &amp; Elm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#10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endParaRPr lang="en-US" sz="1600" b="0" i="0" u="none" strike="noStrike" dirty="0">
                        <a:solidFill>
                          <a:srgbClr val="000000"/>
                        </a:solidFill>
                        <a:effectLst/>
                        <a:latin typeface="+mn-lt"/>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30661851"/>
                  </a:ext>
                </a:extLst>
              </a:tr>
              <a:tr h="274320">
                <a:tc>
                  <a:txBody>
                    <a:bodyPr/>
                    <a:lstStyle/>
                    <a:p>
                      <a:pPr algn="l" fontAlgn="ctr"/>
                      <a:r>
                        <a:rPr lang="en-US" sz="1600" b="0" i="0" u="none" strike="noStrike" dirty="0">
                          <a:solidFill>
                            <a:srgbClr val="000000"/>
                          </a:solidFill>
                          <a:effectLst/>
                          <a:latin typeface="+mn-lt"/>
                        </a:rPr>
                        <a:t>Canal St &amp; Madison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endParaRPr lang="en-US" sz="1600" b="0" i="0" u="none" strike="noStrike" dirty="0">
                        <a:solidFill>
                          <a:srgbClr val="000000"/>
                        </a:solidFill>
                        <a:effectLst/>
                        <a:latin typeface="+mn-lt"/>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#10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14388864"/>
                  </a:ext>
                </a:extLst>
              </a:tr>
            </a:tbl>
          </a:graphicData>
        </a:graphic>
      </p:graphicFrame>
      <p:sp>
        <p:nvSpPr>
          <p:cNvPr id="7" name="Text Placeholder 3">
            <a:extLst>
              <a:ext uri="{FF2B5EF4-FFF2-40B4-BE49-F238E27FC236}">
                <a16:creationId xmlns:a16="http://schemas.microsoft.com/office/drawing/2014/main" id="{569C222D-05C6-5C75-15F5-136CB23CE122}"/>
              </a:ext>
            </a:extLst>
          </p:cNvPr>
          <p:cNvSpPr txBox="1">
            <a:spLocks/>
          </p:cNvSpPr>
          <p:nvPr/>
        </p:nvSpPr>
        <p:spPr>
          <a:xfrm>
            <a:off x="7033805" y="5806439"/>
            <a:ext cx="4663465" cy="991247"/>
          </a:xfrm>
          <a:prstGeom prst="rect">
            <a:avLst/>
          </a:prstGeom>
        </p:spPr>
        <p:txBody>
          <a:bodyPr vert="horz" lIns="91440" tIns="45720" rIns="91440" bIns="45720" rtlCol="0">
            <a:normAutofit lnSpcReduction="10000"/>
          </a:bodyPr>
          <a:lstStyle>
            <a:lvl1pPr marL="0" indent="0" algn="l"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2000" dirty="0"/>
              <a:t>Top 10 locations are around popular commuting locations, universities, and attractions.</a:t>
            </a:r>
          </a:p>
        </p:txBody>
      </p:sp>
    </p:spTree>
    <p:extLst>
      <p:ext uri="{BB962C8B-B14F-4D97-AF65-F5344CB8AC3E}">
        <p14:creationId xmlns:p14="http://schemas.microsoft.com/office/powerpoint/2010/main" val="3826456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8098536" cy="1249680"/>
          </a:xfrm>
        </p:spPr>
        <p:txBody>
          <a:bodyPr/>
          <a:lstStyle/>
          <a:p>
            <a:r>
              <a:rPr lang="en-US" dirty="0"/>
              <a:t>Solution 6 – ride locations (Casual)</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17</a:t>
            </a:fld>
            <a:endParaRPr lang="en-US" dirty="0"/>
          </a:p>
        </p:txBody>
      </p:sp>
      <p:graphicFrame>
        <p:nvGraphicFramePr>
          <p:cNvPr id="3" name="Table 2">
            <a:extLst>
              <a:ext uri="{FF2B5EF4-FFF2-40B4-BE49-F238E27FC236}">
                <a16:creationId xmlns:a16="http://schemas.microsoft.com/office/drawing/2014/main" id="{70329014-F9AD-AE4B-E2CC-79F864F327E4}"/>
              </a:ext>
            </a:extLst>
          </p:cNvPr>
          <p:cNvGraphicFramePr>
            <a:graphicFrameLocks noGrp="1"/>
          </p:cNvGraphicFramePr>
          <p:nvPr>
            <p:extLst>
              <p:ext uri="{D42A27DB-BD31-4B8C-83A1-F6EECF244321}">
                <p14:modId xmlns:p14="http://schemas.microsoft.com/office/powerpoint/2010/main" val="3389103280"/>
              </p:ext>
            </p:extLst>
          </p:nvPr>
        </p:nvGraphicFramePr>
        <p:xfrm>
          <a:off x="7071360" y="1816389"/>
          <a:ext cx="4625910" cy="3874608"/>
        </p:xfrm>
        <a:graphic>
          <a:graphicData uri="http://schemas.openxmlformats.org/drawingml/2006/table">
            <a:tbl>
              <a:tblPr/>
              <a:tblGrid>
                <a:gridCol w="3528630">
                  <a:extLst>
                    <a:ext uri="{9D8B030D-6E8A-4147-A177-3AD203B41FA5}">
                      <a16:colId xmlns:a16="http://schemas.microsoft.com/office/drawing/2014/main" val="2706292627"/>
                    </a:ext>
                  </a:extLst>
                </a:gridCol>
                <a:gridCol w="548640">
                  <a:extLst>
                    <a:ext uri="{9D8B030D-6E8A-4147-A177-3AD203B41FA5}">
                      <a16:colId xmlns:a16="http://schemas.microsoft.com/office/drawing/2014/main" val="2776312386"/>
                    </a:ext>
                  </a:extLst>
                </a:gridCol>
                <a:gridCol w="548640">
                  <a:extLst>
                    <a:ext uri="{9D8B030D-6E8A-4147-A177-3AD203B41FA5}">
                      <a16:colId xmlns:a16="http://schemas.microsoft.com/office/drawing/2014/main" val="4113822285"/>
                    </a:ext>
                  </a:extLst>
                </a:gridCol>
              </a:tblGrid>
              <a:tr h="857088">
                <a:tc>
                  <a:txBody>
                    <a:bodyPr/>
                    <a:lstStyle/>
                    <a:p>
                      <a:pPr algn="l"/>
                      <a:r>
                        <a:rPr lang="en-US" sz="1600" b="1" dirty="0">
                          <a:effectLst/>
                          <a:latin typeface="+mn-lt"/>
                        </a:rPr>
                        <a:t>Station Name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ctr"/>
                      <a:r>
                        <a:rPr lang="en-US" sz="1600" b="1" dirty="0">
                          <a:latin typeface="+mn-lt"/>
                        </a:rPr>
                        <a:t>Start</a:t>
                      </a:r>
                      <a:endParaRPr lang="en-US" sz="1600" b="1" dirty="0">
                        <a:effectLst/>
                        <a:latin typeface="+mn-lt"/>
                      </a:endParaRP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ctr"/>
                      <a:r>
                        <a:rPr lang="en-US" sz="1600" b="1" dirty="0">
                          <a:effectLst/>
                          <a:latin typeface="+mn-lt"/>
                        </a:rPr>
                        <a:t>End</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extLst>
                  <a:ext uri="{0D108BD9-81ED-4DB2-BD59-A6C34878D82A}">
                    <a16:rowId xmlns:a16="http://schemas.microsoft.com/office/drawing/2014/main" val="89829955"/>
                  </a:ext>
                </a:extLst>
              </a:tr>
              <a:tr h="274320">
                <a:tc>
                  <a:txBody>
                    <a:bodyPr/>
                    <a:lstStyle/>
                    <a:p>
                      <a:pPr algn="l" fontAlgn="ctr"/>
                      <a:r>
                        <a:rPr lang="en-US" sz="1600" b="0" i="0" u="none" strike="noStrike" dirty="0">
                          <a:solidFill>
                            <a:srgbClr val="000000"/>
                          </a:solidFill>
                          <a:effectLst/>
                          <a:latin typeface="+mn-lt"/>
                        </a:rPr>
                        <a:t>Streeter Dr &amp; Grand Ave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274320">
                <a:tc>
                  <a:txBody>
                    <a:bodyPr/>
                    <a:lstStyle/>
                    <a:p>
                      <a:pPr algn="l" fontAlgn="ctr"/>
                      <a:r>
                        <a:rPr lang="en-US" sz="1600" b="0" i="0" u="none" strike="noStrike" dirty="0" err="1">
                          <a:solidFill>
                            <a:srgbClr val="000000"/>
                          </a:solidFill>
                          <a:effectLst/>
                          <a:latin typeface="+mn-lt"/>
                        </a:rPr>
                        <a:t>DuSable</a:t>
                      </a:r>
                      <a:r>
                        <a:rPr lang="en-US" sz="1600" b="0" i="0" u="none" strike="noStrike" dirty="0">
                          <a:solidFill>
                            <a:srgbClr val="000000"/>
                          </a:solidFill>
                          <a:effectLst/>
                          <a:latin typeface="+mn-lt"/>
                        </a:rPr>
                        <a:t> Lake Shore Dr &amp; North Blvd</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274320">
                <a:tc>
                  <a:txBody>
                    <a:bodyPr/>
                    <a:lstStyle/>
                    <a:p>
                      <a:pPr algn="l" fontAlgn="ctr"/>
                      <a:r>
                        <a:rPr lang="en-US" sz="1600" b="0" i="0" u="none" strike="noStrike" dirty="0" err="1">
                          <a:solidFill>
                            <a:srgbClr val="000000"/>
                          </a:solidFill>
                          <a:effectLst/>
                          <a:latin typeface="+mn-lt"/>
                        </a:rPr>
                        <a:t>DuSable</a:t>
                      </a:r>
                      <a:r>
                        <a:rPr lang="en-US" sz="1600" b="0" i="0" u="none" strike="noStrike" dirty="0">
                          <a:solidFill>
                            <a:srgbClr val="000000"/>
                          </a:solidFill>
                          <a:effectLst/>
                          <a:latin typeface="+mn-lt"/>
                        </a:rPr>
                        <a:t> Lake Shore Dr &amp; Monroe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679597832"/>
                  </a:ext>
                </a:extLst>
              </a:tr>
              <a:tr h="274320">
                <a:tc>
                  <a:txBody>
                    <a:bodyPr/>
                    <a:lstStyle/>
                    <a:p>
                      <a:pPr algn="l" fontAlgn="ctr"/>
                      <a:r>
                        <a:rPr lang="en-US" sz="1600" b="0" i="0" u="none" strike="noStrike">
                          <a:solidFill>
                            <a:srgbClr val="000000"/>
                          </a:solidFill>
                          <a:effectLst/>
                          <a:latin typeface="+mn-lt"/>
                        </a:rPr>
                        <a:t>Michigan Ave &amp; Oak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2827340"/>
                  </a:ext>
                </a:extLst>
              </a:tr>
              <a:tr h="274320">
                <a:tc>
                  <a:txBody>
                    <a:bodyPr/>
                    <a:lstStyle/>
                    <a:p>
                      <a:pPr algn="l" fontAlgn="ctr"/>
                      <a:r>
                        <a:rPr lang="en-US" sz="1600" b="0" i="0" u="none" strike="noStrike">
                          <a:solidFill>
                            <a:srgbClr val="000000"/>
                          </a:solidFill>
                          <a:effectLst/>
                          <a:latin typeface="+mn-lt"/>
                        </a:rPr>
                        <a:t>Millennium Park</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256093384"/>
                  </a:ext>
                </a:extLst>
              </a:tr>
              <a:tr h="274320">
                <a:tc>
                  <a:txBody>
                    <a:bodyPr/>
                    <a:lstStyle/>
                    <a:p>
                      <a:pPr algn="l" fontAlgn="ctr"/>
                      <a:r>
                        <a:rPr lang="en-US" sz="1600" b="0" i="0" u="none" strike="noStrike" dirty="0">
                          <a:solidFill>
                            <a:srgbClr val="000000"/>
                          </a:solidFill>
                          <a:effectLst/>
                          <a:latin typeface="+mn-lt"/>
                        </a:rPr>
                        <a:t>Shedd Aquarium</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849218188"/>
                  </a:ext>
                </a:extLst>
              </a:tr>
              <a:tr h="274320">
                <a:tc>
                  <a:txBody>
                    <a:bodyPr/>
                    <a:lstStyle/>
                    <a:p>
                      <a:pPr algn="l" fontAlgn="ctr"/>
                      <a:r>
                        <a:rPr lang="en-US" sz="1600" b="0" i="0" u="none" strike="noStrike" dirty="0">
                          <a:solidFill>
                            <a:srgbClr val="000000"/>
                          </a:solidFill>
                          <a:effectLst/>
                          <a:latin typeface="+mn-lt"/>
                        </a:rPr>
                        <a:t>Theater on the Lake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4214082"/>
                  </a:ext>
                </a:extLst>
              </a:tr>
              <a:tr h="274320">
                <a:tc>
                  <a:txBody>
                    <a:bodyPr/>
                    <a:lstStyle/>
                    <a:p>
                      <a:pPr algn="l" fontAlgn="ctr"/>
                      <a:r>
                        <a:rPr lang="en-US" sz="1600" b="0" i="0" u="none" strike="noStrike">
                          <a:solidFill>
                            <a:srgbClr val="000000"/>
                          </a:solidFill>
                          <a:effectLst/>
                          <a:latin typeface="+mn-lt"/>
                        </a:rPr>
                        <a:t>Dusable Harbor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89755471"/>
                  </a:ext>
                </a:extLst>
              </a:tr>
              <a:tr h="274320">
                <a:tc>
                  <a:txBody>
                    <a:bodyPr/>
                    <a:lstStyle/>
                    <a:p>
                      <a:pPr algn="l" fontAlgn="ctr"/>
                      <a:r>
                        <a:rPr lang="en-US" sz="1600" b="0" i="0" u="none" strike="noStrike">
                          <a:solidFill>
                            <a:srgbClr val="000000"/>
                          </a:solidFill>
                          <a:effectLst/>
                          <a:latin typeface="+mn-lt"/>
                        </a:rPr>
                        <a:t>Wells St &amp; Concord Ln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0522210"/>
                  </a:ext>
                </a:extLst>
              </a:tr>
              <a:tr h="274320">
                <a:tc>
                  <a:txBody>
                    <a:bodyPr/>
                    <a:lstStyle/>
                    <a:p>
                      <a:pPr algn="l" fontAlgn="ctr"/>
                      <a:r>
                        <a:rPr lang="en-US" sz="1600" b="0" i="0" u="none" strike="noStrike" dirty="0">
                          <a:solidFill>
                            <a:srgbClr val="000000"/>
                          </a:solidFill>
                          <a:effectLst/>
                          <a:latin typeface="+mn-lt"/>
                        </a:rPr>
                        <a:t>Clark St &amp; Elm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#10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endParaRPr lang="en-US" sz="1600" b="0" i="0" u="none" strike="noStrike" dirty="0">
                        <a:solidFill>
                          <a:srgbClr val="000000"/>
                        </a:solidFill>
                        <a:effectLst/>
                        <a:latin typeface="+mn-lt"/>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30661851"/>
                  </a:ext>
                </a:extLst>
              </a:tr>
              <a:tr h="274320">
                <a:tc>
                  <a:txBody>
                    <a:bodyPr/>
                    <a:lstStyle/>
                    <a:p>
                      <a:pPr algn="l" fontAlgn="ctr"/>
                      <a:r>
                        <a:rPr lang="en-US" sz="1600" b="0" i="0" u="none" strike="noStrike" dirty="0">
                          <a:solidFill>
                            <a:srgbClr val="000000"/>
                          </a:solidFill>
                          <a:effectLst/>
                          <a:latin typeface="+mn-lt"/>
                        </a:rPr>
                        <a:t>Wells St &amp; Elm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endParaRPr lang="en-US" sz="1600" b="0" i="0" u="none" strike="noStrike" dirty="0">
                        <a:solidFill>
                          <a:srgbClr val="000000"/>
                        </a:solidFill>
                        <a:effectLst/>
                        <a:latin typeface="+mn-lt"/>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mn-lt"/>
                        </a:rPr>
                        <a:t>#10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14388864"/>
                  </a:ext>
                </a:extLst>
              </a:tr>
            </a:tbl>
          </a:graphicData>
        </a:graphic>
      </p:graphicFrame>
      <p:pic>
        <p:nvPicPr>
          <p:cNvPr id="10" name="Picture 9" descr="A map of a city&#10;&#10;Description automatically generated">
            <a:extLst>
              <a:ext uri="{FF2B5EF4-FFF2-40B4-BE49-F238E27FC236}">
                <a16:creationId xmlns:a16="http://schemas.microsoft.com/office/drawing/2014/main" id="{92AFFA7A-F14A-79DF-1A17-8DF360D2F5F2}"/>
              </a:ext>
            </a:extLst>
          </p:cNvPr>
          <p:cNvPicPr>
            <a:picLocks noChangeAspect="1"/>
          </p:cNvPicPr>
          <p:nvPr/>
        </p:nvPicPr>
        <p:blipFill rotWithShape="1">
          <a:blip r:embed="rId2"/>
          <a:srcRect l="17972"/>
          <a:stretch/>
        </p:blipFill>
        <p:spPr>
          <a:xfrm>
            <a:off x="411479" y="1350264"/>
            <a:ext cx="6622327" cy="4983480"/>
          </a:xfrm>
          <a:prstGeom prst="rect">
            <a:avLst/>
          </a:prstGeom>
        </p:spPr>
      </p:pic>
      <p:sp>
        <p:nvSpPr>
          <p:cNvPr id="11" name="Text Placeholder 3">
            <a:extLst>
              <a:ext uri="{FF2B5EF4-FFF2-40B4-BE49-F238E27FC236}">
                <a16:creationId xmlns:a16="http://schemas.microsoft.com/office/drawing/2014/main" id="{D9C03C18-CFBA-835B-84CC-EB352E43E28B}"/>
              </a:ext>
            </a:extLst>
          </p:cNvPr>
          <p:cNvSpPr txBox="1">
            <a:spLocks/>
          </p:cNvSpPr>
          <p:nvPr/>
        </p:nvSpPr>
        <p:spPr>
          <a:xfrm>
            <a:off x="7033805" y="5779008"/>
            <a:ext cx="4663465" cy="941832"/>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2000" dirty="0"/>
              <a:t>Top 10 locations are around popular attractions.</a:t>
            </a:r>
          </a:p>
        </p:txBody>
      </p:sp>
    </p:spTree>
    <p:extLst>
      <p:ext uri="{BB962C8B-B14F-4D97-AF65-F5344CB8AC3E}">
        <p14:creationId xmlns:p14="http://schemas.microsoft.com/office/powerpoint/2010/main" val="36042640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186A1-11A8-21B1-B6A0-AA1A1DAA5A9A}"/>
              </a:ext>
            </a:extLst>
          </p:cNvPr>
          <p:cNvSpPr>
            <a:spLocks noGrp="1"/>
          </p:cNvSpPr>
          <p:nvPr>
            <p:ph type="title"/>
          </p:nvPr>
        </p:nvSpPr>
        <p:spPr>
          <a:xfrm>
            <a:off x="893064" y="72518"/>
            <a:ext cx="10405174" cy="1326514"/>
          </a:xfrm>
        </p:spPr>
        <p:txBody>
          <a:bodyPr/>
          <a:lstStyle/>
          <a:p>
            <a:r>
              <a:rPr lang="en-US" dirty="0"/>
              <a:t>Conclusions</a:t>
            </a:r>
            <a:endParaRPr lang="en-ZA" dirty="0"/>
          </a:p>
        </p:txBody>
      </p:sp>
      <p:sp>
        <p:nvSpPr>
          <p:cNvPr id="5" name="Content Placeholder 4">
            <a:extLst>
              <a:ext uri="{FF2B5EF4-FFF2-40B4-BE49-F238E27FC236}">
                <a16:creationId xmlns:a16="http://schemas.microsoft.com/office/drawing/2014/main" id="{2726E51D-0E5E-98CC-19AE-F6AC7B00BF2E}"/>
              </a:ext>
            </a:extLst>
          </p:cNvPr>
          <p:cNvSpPr>
            <a:spLocks noGrp="1"/>
          </p:cNvSpPr>
          <p:nvPr>
            <p:ph sz="quarter" idx="14"/>
          </p:nvPr>
        </p:nvSpPr>
        <p:spPr>
          <a:xfrm>
            <a:off x="911352" y="2058669"/>
            <a:ext cx="9750552" cy="4187953"/>
          </a:xfrm>
        </p:spPr>
        <p:txBody>
          <a:bodyPr>
            <a:normAutofit fontScale="70000" lnSpcReduction="20000"/>
          </a:bodyPr>
          <a:lstStyle/>
          <a:p>
            <a:r>
              <a:rPr lang="en-US" dirty="0"/>
              <a:t>The findings of each solution were that casual riders differ from member riders in the following criteria:</a:t>
            </a:r>
          </a:p>
          <a:p>
            <a:pPr marL="914400" lvl="1" indent="-457200">
              <a:buFont typeface="+mj-lt"/>
              <a:buAutoNum type="arabicPeriod"/>
            </a:pPr>
            <a:r>
              <a:rPr lang="en-US" dirty="0"/>
              <a:t>Ride length – Overall, casual riders take longer rides on average.</a:t>
            </a:r>
          </a:p>
          <a:p>
            <a:pPr marL="914400" lvl="1" indent="-457200">
              <a:buFont typeface="+mj-lt"/>
              <a:buAutoNum type="arabicPeriod"/>
            </a:pPr>
            <a:r>
              <a:rPr lang="en-US" dirty="0"/>
              <a:t>Day of the week – Casual riders ride more on the weekends, primarily Saturday. Member riders ride more during the week, primarily Wednesday. But both take the longest rides on Saturday on average.</a:t>
            </a:r>
          </a:p>
          <a:p>
            <a:pPr marL="914400" lvl="1" indent="-457200">
              <a:buFont typeface="+mj-lt"/>
              <a:buAutoNum type="arabicPeriod"/>
            </a:pPr>
            <a:r>
              <a:rPr lang="en-US" dirty="0"/>
              <a:t>Season of the year – Both casual and member riders ride more often and ride longer on average during summer. Next most popular is fall.</a:t>
            </a:r>
          </a:p>
          <a:p>
            <a:pPr marL="914400" lvl="1" indent="-457200">
              <a:buFont typeface="+mj-lt"/>
              <a:buAutoNum type="arabicPeriod"/>
            </a:pPr>
            <a:r>
              <a:rPr lang="en-US" dirty="0"/>
              <a:t>Month of the year – Both casual and member riders ride the most in September. But casual riders ride longer on average in July. Member riders ride longer on average in June. </a:t>
            </a:r>
          </a:p>
          <a:p>
            <a:pPr marL="914400" lvl="1" indent="-457200">
              <a:buFont typeface="+mj-lt"/>
              <a:buAutoNum type="arabicPeriod"/>
            </a:pPr>
            <a:r>
              <a:rPr lang="en-US" dirty="0"/>
              <a:t>Bike type – Both casual and member riders ride more often and ride longer on average on electric bikes. The next most popular are classic bikes. </a:t>
            </a:r>
          </a:p>
          <a:p>
            <a:pPr marL="914400" lvl="1" indent="-457200">
              <a:buFont typeface="+mj-lt"/>
              <a:buAutoNum type="arabicPeriod"/>
            </a:pPr>
            <a:r>
              <a:rPr lang="en-US" dirty="0"/>
              <a:t>Ride location – Casual rides started and ended the most around 11 key locations around Chicago’s downtown, particularly around popular attractions like Millennium Park, the Shedd Aquarium, Navy Pier, the Lincoln Park Zoo, the Chicago History Museum, Willis Tower (formerly the Sears Tower), the Art Institute, and the Modern Museum of Art. Member rides started and ended the most around 11 key locations around Chicago’s downtown as well but around popular commuting locations (like Union Station, the Ogilvie Transportation Center), universities (like Loyola University, the University of Chicago), and attractions (like the Chicago History Museum, the Diversey Driving Range).</a:t>
            </a:r>
          </a:p>
        </p:txBody>
      </p:sp>
      <p:sp>
        <p:nvSpPr>
          <p:cNvPr id="3" name="Slide Number Placeholder 2">
            <a:extLst>
              <a:ext uri="{FF2B5EF4-FFF2-40B4-BE49-F238E27FC236}">
                <a16:creationId xmlns:a16="http://schemas.microsoft.com/office/drawing/2014/main" id="{C5430536-D522-9F5E-B2C4-24F7C757082B}"/>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18</a:t>
            </a:fld>
            <a:endParaRPr lang="en-US" dirty="0"/>
          </a:p>
        </p:txBody>
      </p:sp>
    </p:spTree>
    <p:extLst>
      <p:ext uri="{BB962C8B-B14F-4D97-AF65-F5344CB8AC3E}">
        <p14:creationId xmlns:p14="http://schemas.microsoft.com/office/powerpoint/2010/main" val="1684465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19</a:t>
            </a:fld>
            <a:endParaRPr lang="en-US" dirty="0"/>
          </a:p>
        </p:txBody>
      </p:sp>
      <p:sp>
        <p:nvSpPr>
          <p:cNvPr id="8" name="Title 7">
            <a:extLst>
              <a:ext uri="{FF2B5EF4-FFF2-40B4-BE49-F238E27FC236}">
                <a16:creationId xmlns:a16="http://schemas.microsoft.com/office/drawing/2014/main" id="{A57DCBE4-35FA-9E74-04E8-6ED5D0B11CC1}"/>
              </a:ext>
            </a:extLst>
          </p:cNvPr>
          <p:cNvSpPr>
            <a:spLocks noGrp="1"/>
          </p:cNvSpPr>
          <p:nvPr>
            <p:ph type="title"/>
          </p:nvPr>
        </p:nvSpPr>
        <p:spPr/>
        <p:txBody>
          <a:bodyPr/>
          <a:lstStyle/>
          <a:p>
            <a:r>
              <a:rPr lang="en-US" dirty="0"/>
              <a:t>Next steps</a:t>
            </a:r>
          </a:p>
        </p:txBody>
      </p:sp>
      <p:sp>
        <p:nvSpPr>
          <p:cNvPr id="11" name="Content Placeholder 4">
            <a:extLst>
              <a:ext uri="{FF2B5EF4-FFF2-40B4-BE49-F238E27FC236}">
                <a16:creationId xmlns:a16="http://schemas.microsoft.com/office/drawing/2014/main" id="{FFA4669E-B0AC-B2A3-78FC-F9026C9A5C97}"/>
              </a:ext>
            </a:extLst>
          </p:cNvPr>
          <p:cNvSpPr txBox="1">
            <a:spLocks/>
          </p:cNvSpPr>
          <p:nvPr/>
        </p:nvSpPr>
        <p:spPr>
          <a:xfrm>
            <a:off x="911352" y="2058669"/>
            <a:ext cx="8854440" cy="433298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To encourage casual members to become annual members, a new marketing campaign could be constructed to entice a switch. From the data findings between annual and casual members, the marketing campaign should focus on the following areas:</a:t>
            </a:r>
          </a:p>
          <a:p>
            <a:pPr lvl="1">
              <a:buFont typeface="Wingdings" panose="05000000000000000000" pitchFamily="2" charset="2"/>
              <a:buChar char="v"/>
            </a:pPr>
            <a:r>
              <a:rPr lang="en-US" sz="1800" dirty="0"/>
              <a:t>Maximizes longer rides</a:t>
            </a:r>
          </a:p>
          <a:p>
            <a:pPr lvl="1">
              <a:buFont typeface="Wingdings" panose="05000000000000000000" pitchFamily="2" charset="2"/>
              <a:buChar char="v"/>
            </a:pPr>
            <a:r>
              <a:rPr lang="en-US" sz="1800" dirty="0"/>
              <a:t>Maximizes weekend rides</a:t>
            </a:r>
          </a:p>
          <a:p>
            <a:pPr lvl="1">
              <a:buFont typeface="Wingdings" panose="05000000000000000000" pitchFamily="2" charset="2"/>
              <a:buChar char="v"/>
            </a:pPr>
            <a:r>
              <a:rPr lang="en-US" sz="1800" dirty="0"/>
              <a:t>Maximizes primarily summer rides, particularly June – September</a:t>
            </a:r>
          </a:p>
          <a:p>
            <a:pPr lvl="1">
              <a:buFont typeface="Wingdings" panose="05000000000000000000" pitchFamily="2" charset="2"/>
              <a:buChar char="v"/>
            </a:pPr>
            <a:r>
              <a:rPr lang="en-US" sz="1800" dirty="0"/>
              <a:t>Maximizes rides on electric and classic bikes</a:t>
            </a:r>
          </a:p>
          <a:p>
            <a:pPr lvl="1">
              <a:buFont typeface="Wingdings" panose="05000000000000000000" pitchFamily="2" charset="2"/>
              <a:buChar char="v"/>
            </a:pPr>
            <a:r>
              <a:rPr lang="en-US" sz="1800" dirty="0"/>
              <a:t>Maximizes rides starting and ending around the key 11 identified spots (popular Chicago attractions)</a:t>
            </a:r>
          </a:p>
          <a:p>
            <a:pPr marL="457200" lvl="1" indent="0">
              <a:buNone/>
            </a:pPr>
            <a:endParaRPr lang="en-US" sz="1800" dirty="0"/>
          </a:p>
          <a:p>
            <a:r>
              <a:rPr lang="en-US" sz="1800" dirty="0"/>
              <a:t>Based on these findings, casual riders may be visitors checking out Chicago. The marketing campaign could also explore collaborating with tour packages, attraction packages, city explorer packages, and other tourist travel passes. </a:t>
            </a:r>
          </a:p>
        </p:txBody>
      </p:sp>
    </p:spTree>
    <p:extLst>
      <p:ext uri="{BB962C8B-B14F-4D97-AF65-F5344CB8AC3E}">
        <p14:creationId xmlns:p14="http://schemas.microsoft.com/office/powerpoint/2010/main" val="20990083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0870A-EBCD-13FC-D1A2-49C555C48170}"/>
              </a:ext>
            </a:extLst>
          </p:cNvPr>
          <p:cNvSpPr>
            <a:spLocks noGrp="1"/>
          </p:cNvSpPr>
          <p:nvPr>
            <p:ph type="title"/>
          </p:nvPr>
        </p:nvSpPr>
        <p:spPr>
          <a:xfrm>
            <a:off x="893064" y="72518"/>
            <a:ext cx="8297380" cy="1326514"/>
          </a:xfrm>
        </p:spPr>
        <p:txBody>
          <a:bodyPr/>
          <a:lstStyle/>
          <a:p>
            <a:r>
              <a:rPr lang="en-US" dirty="0"/>
              <a:t>Agenda </a:t>
            </a:r>
          </a:p>
        </p:txBody>
      </p:sp>
      <p:sp>
        <p:nvSpPr>
          <p:cNvPr id="7" name="Text Placeholder 6">
            <a:extLst>
              <a:ext uri="{FF2B5EF4-FFF2-40B4-BE49-F238E27FC236}">
                <a16:creationId xmlns:a16="http://schemas.microsoft.com/office/drawing/2014/main" id="{70B4EC43-20C2-1DA5-646B-B8D26CF7D003}"/>
              </a:ext>
            </a:extLst>
          </p:cNvPr>
          <p:cNvSpPr>
            <a:spLocks noGrp="1"/>
          </p:cNvSpPr>
          <p:nvPr>
            <p:ph type="body" sz="quarter" idx="13"/>
          </p:nvPr>
        </p:nvSpPr>
        <p:spPr>
          <a:xfrm>
            <a:off x="865631" y="2072640"/>
            <a:ext cx="8324089" cy="3493008"/>
          </a:xfrm>
        </p:spPr>
        <p:txBody>
          <a:bodyPr/>
          <a:lstStyle/>
          <a:p>
            <a:r>
              <a:rPr lang="en-US" dirty="0"/>
              <a:t>Introduction</a:t>
            </a:r>
          </a:p>
          <a:p>
            <a:r>
              <a:rPr lang="en-US" dirty="0"/>
              <a:t>Problems</a:t>
            </a:r>
          </a:p>
          <a:p>
            <a:r>
              <a:rPr lang="en-US" dirty="0"/>
              <a:t>Solutions</a:t>
            </a:r>
          </a:p>
          <a:p>
            <a:r>
              <a:rPr lang="en-US" dirty="0"/>
              <a:t>Conclusions</a:t>
            </a:r>
          </a:p>
          <a:p>
            <a:r>
              <a:rPr lang="en-US" dirty="0"/>
              <a:t>Next Steps</a:t>
            </a:r>
          </a:p>
        </p:txBody>
      </p:sp>
      <p:sp>
        <p:nvSpPr>
          <p:cNvPr id="3" name="Slide Number Placeholder 2">
            <a:extLst>
              <a:ext uri="{FF2B5EF4-FFF2-40B4-BE49-F238E27FC236}">
                <a16:creationId xmlns:a16="http://schemas.microsoft.com/office/drawing/2014/main" id="{089920E1-1F47-D3FB-B5CD-7110B3795525}"/>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5827493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8D25-D403-2E2B-50DA-B21A0500AB0E}"/>
              </a:ext>
            </a:extLst>
          </p:cNvPr>
          <p:cNvSpPr>
            <a:spLocks noGrp="1"/>
          </p:cNvSpPr>
          <p:nvPr>
            <p:ph type="title"/>
          </p:nvPr>
        </p:nvSpPr>
        <p:spPr>
          <a:xfrm>
            <a:off x="911352" y="505016"/>
            <a:ext cx="5775656" cy="3284932"/>
          </a:xfrm>
        </p:spPr>
        <p:txBody>
          <a:bodyPr/>
          <a:lstStyle/>
          <a:p>
            <a:r>
              <a:rPr lang="en-US" dirty="0"/>
              <a:t>Thank you </a:t>
            </a:r>
          </a:p>
        </p:txBody>
      </p:sp>
      <p:sp>
        <p:nvSpPr>
          <p:cNvPr id="3" name="Text Placeholder 2">
            <a:extLst>
              <a:ext uri="{FF2B5EF4-FFF2-40B4-BE49-F238E27FC236}">
                <a16:creationId xmlns:a16="http://schemas.microsoft.com/office/drawing/2014/main" id="{1EC6DB3D-3AE2-9478-3245-FE2F98B96EC7}"/>
              </a:ext>
            </a:extLst>
          </p:cNvPr>
          <p:cNvSpPr>
            <a:spLocks noGrp="1"/>
          </p:cNvSpPr>
          <p:nvPr>
            <p:ph type="body" sz="quarter" idx="13"/>
          </p:nvPr>
        </p:nvSpPr>
        <p:spPr>
          <a:xfrm>
            <a:off x="911353" y="4006024"/>
            <a:ext cx="5794248" cy="2346960"/>
          </a:xfrm>
        </p:spPr>
        <p:txBody>
          <a:bodyPr/>
          <a:lstStyle/>
          <a:p>
            <a:r>
              <a:rPr lang="en-US" dirty="0"/>
              <a:t>Dana Anderson</a:t>
            </a:r>
          </a:p>
          <a:p>
            <a:r>
              <a:rPr lang="en-US" dirty="0"/>
              <a:t>dana.k.anderson88@gmail.com</a:t>
            </a:r>
          </a:p>
        </p:txBody>
      </p:sp>
    </p:spTree>
    <p:extLst>
      <p:ext uri="{BB962C8B-B14F-4D97-AF65-F5344CB8AC3E}">
        <p14:creationId xmlns:p14="http://schemas.microsoft.com/office/powerpoint/2010/main" val="34930611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8D25-D403-2E2B-50DA-B21A0500AB0E}"/>
              </a:ext>
            </a:extLst>
          </p:cNvPr>
          <p:cNvSpPr>
            <a:spLocks noGrp="1"/>
          </p:cNvSpPr>
          <p:nvPr>
            <p:ph type="title"/>
          </p:nvPr>
        </p:nvSpPr>
        <p:spPr>
          <a:xfrm>
            <a:off x="911352" y="505016"/>
            <a:ext cx="5775656" cy="3284932"/>
          </a:xfrm>
        </p:spPr>
        <p:txBody>
          <a:bodyPr/>
          <a:lstStyle/>
          <a:p>
            <a:r>
              <a:rPr lang="en-US" dirty="0"/>
              <a:t>Additional Information</a:t>
            </a:r>
          </a:p>
        </p:txBody>
      </p:sp>
    </p:spTree>
    <p:extLst>
      <p:ext uri="{BB962C8B-B14F-4D97-AF65-F5344CB8AC3E}">
        <p14:creationId xmlns:p14="http://schemas.microsoft.com/office/powerpoint/2010/main" val="20419354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6172200" cy="1249680"/>
          </a:xfrm>
        </p:spPr>
        <p:txBody>
          <a:bodyPr/>
          <a:lstStyle/>
          <a:p>
            <a:r>
              <a:rPr lang="en-US" dirty="0"/>
              <a:t>Solution 1 – ride length</a:t>
            </a:r>
            <a:endParaRPr lang="en-ZA" dirty="0"/>
          </a:p>
        </p:txBody>
      </p:sp>
      <p:sp>
        <p:nvSpPr>
          <p:cNvPr id="4" name="Text Placeholder 3">
            <a:extLst>
              <a:ext uri="{FF2B5EF4-FFF2-40B4-BE49-F238E27FC236}">
                <a16:creationId xmlns:a16="http://schemas.microsoft.com/office/drawing/2014/main" id="{94D20DBB-F3DD-CE0A-DCE1-63F191C0CC47}"/>
              </a:ext>
            </a:extLst>
          </p:cNvPr>
          <p:cNvSpPr>
            <a:spLocks noGrp="1"/>
          </p:cNvSpPr>
          <p:nvPr>
            <p:ph type="body" sz="quarter" idx="11"/>
          </p:nvPr>
        </p:nvSpPr>
        <p:spPr>
          <a:xfrm>
            <a:off x="899160" y="4297442"/>
            <a:ext cx="10210800" cy="2194797"/>
          </a:xfrm>
        </p:spPr>
        <p:txBody>
          <a:bodyPr>
            <a:normAutofit fontScale="85000" lnSpcReduction="20000"/>
          </a:bodyPr>
          <a:lstStyle/>
          <a:p>
            <a:pPr marL="285750" indent="-285750">
              <a:buFont typeface="Arial" panose="020B0604020202020204" pitchFamily="34" charset="0"/>
              <a:buChar char="•"/>
            </a:pPr>
            <a:r>
              <a:rPr lang="en-US" sz="1800" dirty="0"/>
              <a:t>There were a total of 5,357,670 records evaluated. 1,805,459 were casual. 3,552,211 were members.</a:t>
            </a:r>
          </a:p>
          <a:p>
            <a:pPr marL="285750" indent="-285750">
              <a:buFont typeface="Arial" panose="020B0604020202020204" pitchFamily="34" charset="0"/>
              <a:buChar char="•"/>
            </a:pPr>
            <a:r>
              <a:rPr lang="en-US" sz="1800" dirty="0"/>
              <a:t>Members have lower ride lengths for all three calculations: average, median, and mode ride lengths.</a:t>
            </a:r>
          </a:p>
          <a:p>
            <a:pPr marL="285750" indent="-285750">
              <a:buFont typeface="Arial" panose="020B0604020202020204" pitchFamily="34" charset="0"/>
              <a:buChar char="•"/>
            </a:pPr>
            <a:r>
              <a:rPr lang="en-US" sz="1800" dirty="0"/>
              <a:t>This means that </a:t>
            </a:r>
          </a:p>
          <a:p>
            <a:pPr marL="800100" lvl="1" indent="-342900">
              <a:buFont typeface="+mj-lt"/>
              <a:buAutoNum type="arabicPeriod"/>
            </a:pPr>
            <a:r>
              <a:rPr lang="en-US" sz="1600" dirty="0"/>
              <a:t>The average ride length of casual riders is longer.</a:t>
            </a:r>
          </a:p>
          <a:p>
            <a:pPr marL="800100" lvl="1" indent="-342900">
              <a:buFont typeface="+mj-lt"/>
              <a:buAutoNum type="arabicPeriod"/>
            </a:pPr>
            <a:r>
              <a:rPr lang="en-US" sz="1600" dirty="0"/>
              <a:t>The middle value of all casual ride lengths is higher.</a:t>
            </a:r>
          </a:p>
          <a:p>
            <a:pPr marL="800100" lvl="1" indent="-342900">
              <a:buFont typeface="+mj-lt"/>
              <a:buAutoNum type="arabicPeriod"/>
            </a:pPr>
            <a:r>
              <a:rPr lang="en-US" sz="1600" dirty="0"/>
              <a:t>The most common ride length for casual riders is higher.</a:t>
            </a:r>
          </a:p>
          <a:p>
            <a:pPr marL="742950" lvl="1" indent="-285750">
              <a:buFont typeface="Arial" panose="020B0604020202020204" pitchFamily="34" charset="0"/>
              <a:buChar char="•"/>
            </a:pPr>
            <a:endParaRPr lang="en-US" sz="1600"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22</a:t>
            </a:fld>
            <a:endParaRPr lang="en-US" dirty="0"/>
          </a:p>
        </p:txBody>
      </p:sp>
      <p:graphicFrame>
        <p:nvGraphicFramePr>
          <p:cNvPr id="8" name="Table 7">
            <a:extLst>
              <a:ext uri="{FF2B5EF4-FFF2-40B4-BE49-F238E27FC236}">
                <a16:creationId xmlns:a16="http://schemas.microsoft.com/office/drawing/2014/main" id="{13C5120A-BAB5-D42F-03F4-82570F3BCD8C}"/>
              </a:ext>
            </a:extLst>
          </p:cNvPr>
          <p:cNvGraphicFramePr>
            <a:graphicFrameLocks noGrp="1"/>
          </p:cNvGraphicFramePr>
          <p:nvPr>
            <p:extLst>
              <p:ext uri="{D42A27DB-BD31-4B8C-83A1-F6EECF244321}">
                <p14:modId xmlns:p14="http://schemas.microsoft.com/office/powerpoint/2010/main" val="2039139099"/>
              </p:ext>
            </p:extLst>
          </p:nvPr>
        </p:nvGraphicFramePr>
        <p:xfrm>
          <a:off x="593406" y="1743237"/>
          <a:ext cx="11005192" cy="2481815"/>
        </p:xfrm>
        <a:graphic>
          <a:graphicData uri="http://schemas.openxmlformats.org/drawingml/2006/table">
            <a:tbl>
              <a:tblPr/>
              <a:tblGrid>
                <a:gridCol w="1000472">
                  <a:extLst>
                    <a:ext uri="{9D8B030D-6E8A-4147-A177-3AD203B41FA5}">
                      <a16:colId xmlns:a16="http://schemas.microsoft.com/office/drawing/2014/main" val="2141300989"/>
                    </a:ext>
                  </a:extLst>
                </a:gridCol>
                <a:gridCol w="1000472">
                  <a:extLst>
                    <a:ext uri="{9D8B030D-6E8A-4147-A177-3AD203B41FA5}">
                      <a16:colId xmlns:a16="http://schemas.microsoft.com/office/drawing/2014/main" val="2706292627"/>
                    </a:ext>
                  </a:extLst>
                </a:gridCol>
                <a:gridCol w="1000472">
                  <a:extLst>
                    <a:ext uri="{9D8B030D-6E8A-4147-A177-3AD203B41FA5}">
                      <a16:colId xmlns:a16="http://schemas.microsoft.com/office/drawing/2014/main" val="4220232716"/>
                    </a:ext>
                  </a:extLst>
                </a:gridCol>
                <a:gridCol w="1000472">
                  <a:extLst>
                    <a:ext uri="{9D8B030D-6E8A-4147-A177-3AD203B41FA5}">
                      <a16:colId xmlns:a16="http://schemas.microsoft.com/office/drawing/2014/main" val="2776312386"/>
                    </a:ext>
                  </a:extLst>
                </a:gridCol>
                <a:gridCol w="1000472">
                  <a:extLst>
                    <a:ext uri="{9D8B030D-6E8A-4147-A177-3AD203B41FA5}">
                      <a16:colId xmlns:a16="http://schemas.microsoft.com/office/drawing/2014/main" val="4113822285"/>
                    </a:ext>
                  </a:extLst>
                </a:gridCol>
                <a:gridCol w="1000472">
                  <a:extLst>
                    <a:ext uri="{9D8B030D-6E8A-4147-A177-3AD203B41FA5}">
                      <a16:colId xmlns:a16="http://schemas.microsoft.com/office/drawing/2014/main" val="1757729091"/>
                    </a:ext>
                  </a:extLst>
                </a:gridCol>
                <a:gridCol w="1000472">
                  <a:extLst>
                    <a:ext uri="{9D8B030D-6E8A-4147-A177-3AD203B41FA5}">
                      <a16:colId xmlns:a16="http://schemas.microsoft.com/office/drawing/2014/main" val="2195749659"/>
                    </a:ext>
                  </a:extLst>
                </a:gridCol>
                <a:gridCol w="1000472">
                  <a:extLst>
                    <a:ext uri="{9D8B030D-6E8A-4147-A177-3AD203B41FA5}">
                      <a16:colId xmlns:a16="http://schemas.microsoft.com/office/drawing/2014/main" val="3998213143"/>
                    </a:ext>
                  </a:extLst>
                </a:gridCol>
                <a:gridCol w="1000472">
                  <a:extLst>
                    <a:ext uri="{9D8B030D-6E8A-4147-A177-3AD203B41FA5}">
                      <a16:colId xmlns:a16="http://schemas.microsoft.com/office/drawing/2014/main" val="668971306"/>
                    </a:ext>
                  </a:extLst>
                </a:gridCol>
                <a:gridCol w="1000472">
                  <a:extLst>
                    <a:ext uri="{9D8B030D-6E8A-4147-A177-3AD203B41FA5}">
                      <a16:colId xmlns:a16="http://schemas.microsoft.com/office/drawing/2014/main" val="3170505280"/>
                    </a:ext>
                  </a:extLst>
                </a:gridCol>
                <a:gridCol w="1000472">
                  <a:extLst>
                    <a:ext uri="{9D8B030D-6E8A-4147-A177-3AD203B41FA5}">
                      <a16:colId xmlns:a16="http://schemas.microsoft.com/office/drawing/2014/main" val="1299114798"/>
                    </a:ext>
                  </a:extLst>
                </a:gridCol>
              </a:tblGrid>
              <a:tr h="857088">
                <a:tc>
                  <a:txBody>
                    <a:bodyPr/>
                    <a:lstStyle/>
                    <a:p>
                      <a:pPr algn="l"/>
                      <a:r>
                        <a:rPr lang="en-US" sz="1400" b="1" dirty="0">
                          <a:effectLst/>
                        </a:rPr>
                        <a:t>Rider Type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Minimum Ride Length</a:t>
                      </a:r>
                    </a:p>
                    <a:p>
                      <a:pPr algn="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Maximum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Average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Median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Mode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25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75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IQR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Standard Deviation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Variance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670360">
                <a:tc>
                  <a:txBody>
                    <a:bodyPr/>
                    <a:lstStyle/>
                    <a:p>
                      <a:pPr algn="l"/>
                      <a:r>
                        <a:rPr lang="en-US" sz="1600">
                          <a:effectLst/>
                        </a:rPr>
                        <a:t>member</a:t>
                      </a:r>
                      <a:endParaRPr lang="en-US" sz="1600" dirty="0">
                        <a:effectLst/>
                      </a:endParaRP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10.5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8.53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4.92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5.15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13.96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8.81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7.11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50.52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670360">
                <a:tc>
                  <a:txBody>
                    <a:bodyPr/>
                    <a:lstStyle/>
                    <a:p>
                      <a:pPr algn="l"/>
                      <a:r>
                        <a:rPr lang="en-US" sz="1600">
                          <a:effectLst/>
                        </a:rPr>
                        <a:t>casual</a:t>
                      </a:r>
                      <a:endParaRPr lang="en-US" sz="1600" dirty="0">
                        <a:effectLst/>
                      </a:endParaRP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12.66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10.67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6.3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6.45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17.35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10.9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7.92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62.78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bl>
          </a:graphicData>
        </a:graphic>
      </p:graphicFrame>
    </p:spTree>
    <p:extLst>
      <p:ext uri="{BB962C8B-B14F-4D97-AF65-F5344CB8AC3E}">
        <p14:creationId xmlns:p14="http://schemas.microsoft.com/office/powerpoint/2010/main" val="38139481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6172200" cy="1249680"/>
          </a:xfrm>
        </p:spPr>
        <p:txBody>
          <a:bodyPr/>
          <a:lstStyle/>
          <a:p>
            <a:r>
              <a:rPr lang="en-US" dirty="0"/>
              <a:t>Solution 2 – day of the week</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23</a:t>
            </a:fld>
            <a:endParaRPr lang="en-US" dirty="0"/>
          </a:p>
        </p:txBody>
      </p:sp>
      <p:graphicFrame>
        <p:nvGraphicFramePr>
          <p:cNvPr id="7" name="Table 6">
            <a:extLst>
              <a:ext uri="{FF2B5EF4-FFF2-40B4-BE49-F238E27FC236}">
                <a16:creationId xmlns:a16="http://schemas.microsoft.com/office/drawing/2014/main" id="{1102A433-0456-EA36-4908-4EF245B3AF09}"/>
              </a:ext>
            </a:extLst>
          </p:cNvPr>
          <p:cNvGraphicFramePr>
            <a:graphicFrameLocks noGrp="1"/>
          </p:cNvGraphicFramePr>
          <p:nvPr>
            <p:extLst>
              <p:ext uri="{D42A27DB-BD31-4B8C-83A1-F6EECF244321}">
                <p14:modId xmlns:p14="http://schemas.microsoft.com/office/powerpoint/2010/main" val="3071673381"/>
              </p:ext>
            </p:extLst>
          </p:nvPr>
        </p:nvGraphicFramePr>
        <p:xfrm>
          <a:off x="1170185" y="1769810"/>
          <a:ext cx="9668750" cy="3420482"/>
        </p:xfrm>
        <a:graphic>
          <a:graphicData uri="http://schemas.openxmlformats.org/drawingml/2006/table">
            <a:tbl>
              <a:tblPr/>
              <a:tblGrid>
                <a:gridCol w="1933750">
                  <a:extLst>
                    <a:ext uri="{9D8B030D-6E8A-4147-A177-3AD203B41FA5}">
                      <a16:colId xmlns:a16="http://schemas.microsoft.com/office/drawing/2014/main" val="784158723"/>
                    </a:ext>
                  </a:extLst>
                </a:gridCol>
                <a:gridCol w="1933750">
                  <a:extLst>
                    <a:ext uri="{9D8B030D-6E8A-4147-A177-3AD203B41FA5}">
                      <a16:colId xmlns:a16="http://schemas.microsoft.com/office/drawing/2014/main" val="3067897449"/>
                    </a:ext>
                  </a:extLst>
                </a:gridCol>
                <a:gridCol w="1933750">
                  <a:extLst>
                    <a:ext uri="{9D8B030D-6E8A-4147-A177-3AD203B41FA5}">
                      <a16:colId xmlns:a16="http://schemas.microsoft.com/office/drawing/2014/main" val="758092673"/>
                    </a:ext>
                  </a:extLst>
                </a:gridCol>
                <a:gridCol w="1933750">
                  <a:extLst>
                    <a:ext uri="{9D8B030D-6E8A-4147-A177-3AD203B41FA5}">
                      <a16:colId xmlns:a16="http://schemas.microsoft.com/office/drawing/2014/main" val="1457899526"/>
                    </a:ext>
                  </a:extLst>
                </a:gridCol>
                <a:gridCol w="1933750">
                  <a:extLst>
                    <a:ext uri="{9D8B030D-6E8A-4147-A177-3AD203B41FA5}">
                      <a16:colId xmlns:a16="http://schemas.microsoft.com/office/drawing/2014/main" val="288396436"/>
                    </a:ext>
                  </a:extLst>
                </a:gridCol>
              </a:tblGrid>
              <a:tr h="340575">
                <a:tc>
                  <a:txBody>
                    <a:bodyPr/>
                    <a:lstStyle/>
                    <a:p>
                      <a:pPr algn="ctr"/>
                      <a:endParaRPr lang="en-US" sz="1800" b="1" dirty="0">
                        <a:effectLst/>
                      </a:endParaRPr>
                    </a:p>
                  </a:txBody>
                  <a:tcPr marL="57150" marR="57150" marB="28575"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gridSpan="2">
                  <a:txBody>
                    <a:bodyPr/>
                    <a:lstStyle/>
                    <a:p>
                      <a:pPr algn="ctr"/>
                      <a:r>
                        <a:rPr lang="en-US" sz="1800" b="1" dirty="0">
                          <a:effectLst/>
                        </a:rPr>
                        <a:t>Members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hMerge="1">
                  <a:txBody>
                    <a:bodyPr/>
                    <a:lstStyle/>
                    <a:p>
                      <a:endParaRPr lang="en-US" sz="1400" dirty="0">
                        <a:effectLst/>
                      </a:endParaRPr>
                    </a:p>
                  </a:txBody>
                  <a:tcPr marL="57150" marR="57150" marB="28575" anchor="ctr">
                    <a:lnL>
                      <a:noFill/>
                    </a:lnL>
                    <a:lnR>
                      <a:noFill/>
                    </a:lnR>
                    <a:lnT>
                      <a:noFill/>
                    </a:lnT>
                    <a:lnB>
                      <a:noFill/>
                    </a:lnB>
                    <a:solidFill>
                      <a:srgbClr val="FFFFFF"/>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effectLst/>
                        </a:rPr>
                        <a:t>Casual</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hMerge="1">
                  <a:txBody>
                    <a:bodyPr/>
                    <a:lstStyle/>
                    <a:p>
                      <a:endParaRPr dirty="0"/>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extLst>
                  <a:ext uri="{0D108BD9-81ED-4DB2-BD59-A6C34878D82A}">
                    <a16:rowId xmlns:a16="http://schemas.microsoft.com/office/drawing/2014/main" val="1253780370"/>
                  </a:ext>
                </a:extLst>
              </a:tr>
              <a:tr h="608569">
                <a:tc>
                  <a:txBody>
                    <a:bodyPr/>
                    <a:lstStyle/>
                    <a:p>
                      <a:pPr algn="ctr"/>
                      <a:r>
                        <a:rPr lang="en-US" sz="1800" b="1" dirty="0">
                          <a:effectLst/>
                        </a:rPr>
                        <a:t>Day of the Week</a:t>
                      </a:r>
                    </a:p>
                    <a:p>
                      <a:pPr algn="ctr"/>
                      <a:r>
                        <a:rPr lang="en-US" sz="1800" b="1" dirty="0">
                          <a:effectLst/>
                        </a:rPr>
                        <a:t>(Trip Start)</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a:r>
                        <a:rPr lang="en-US" sz="1800" b="1" dirty="0">
                          <a:effectLst/>
                        </a:rPr>
                        <a:t>Average Ride Length (mins)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effectLs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ctr"/>
                      <a:r>
                        <a:rPr lang="en-US" sz="1800" b="1" dirty="0">
                          <a:effectLst/>
                        </a:rPr>
                        <a:t>Average Ride Length (mins)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ctr"/>
                      <a:r>
                        <a:rPr lang="en-US" sz="1800" b="1" dirty="0">
                          <a:effectLs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extLst>
                  <a:ext uri="{0D108BD9-81ED-4DB2-BD59-A6C34878D82A}">
                    <a16:rowId xmlns:a16="http://schemas.microsoft.com/office/drawing/2014/main" val="1171378232"/>
                  </a:ext>
                </a:extLst>
              </a:tr>
              <a:tr h="305216">
                <a:tc>
                  <a:txBody>
                    <a:bodyPr/>
                    <a:lstStyle/>
                    <a:p>
                      <a:pPr algn="l"/>
                      <a:r>
                        <a:rPr lang="en-US" sz="1400" dirty="0">
                          <a:effectLst/>
                        </a:rPr>
                        <a:t>Sunday</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11.12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      385,137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      290,500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597064613"/>
                  </a:ext>
                </a:extLst>
              </a:tr>
              <a:tr h="305216">
                <a:tc>
                  <a:txBody>
                    <a:bodyPr/>
                    <a:lstStyle/>
                    <a:p>
                      <a:pPr algn="l"/>
                      <a:r>
                        <a:rPr lang="en-US" sz="1400" dirty="0">
                          <a:effectLst/>
                        </a:rPr>
                        <a:t>Monday</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10.14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      502,825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12.13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      210,848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42513891"/>
                  </a:ext>
                </a:extLst>
              </a:tr>
              <a:tr h="305216">
                <a:tc>
                  <a:txBody>
                    <a:bodyPr/>
                    <a:lstStyle/>
                    <a:p>
                      <a:pPr algn="l"/>
                      <a:r>
                        <a:rPr lang="en-US" sz="1400">
                          <a:effectLst/>
                        </a:rPr>
                        <a:t>Tuesday</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      541,674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11.66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      202,113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782252621"/>
                  </a:ext>
                </a:extLst>
              </a:tr>
              <a:tr h="305216">
                <a:tc>
                  <a:txBody>
                    <a:bodyPr/>
                    <a:lstStyle/>
                    <a:p>
                      <a:pPr algn="l"/>
                      <a:r>
                        <a:rPr lang="en-US" sz="1400">
                          <a:effectLst/>
                        </a:rPr>
                        <a:t>Wednesday</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a:solidFill>
                            <a:srgbClr val="000000"/>
                          </a:solidFill>
                          <a:effectLst/>
                          <a:latin typeface="+mn-lt"/>
                        </a:rPr>
                        <a:t>      598,504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dirty="0">
                          <a:solidFill>
                            <a:srgbClr val="000000"/>
                          </a:solidFill>
                          <a:effectLst/>
                          <a:latin typeface="+mn-lt"/>
                        </a:rPr>
                        <a:t>11.86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dirty="0">
                          <a:solidFill>
                            <a:srgbClr val="000000"/>
                          </a:solidFill>
                          <a:effectLst/>
                          <a:latin typeface="+mn-lt"/>
                        </a:rPr>
                        <a:t>      238,748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12591699"/>
                  </a:ext>
                </a:extLst>
              </a:tr>
              <a:tr h="305216">
                <a:tc>
                  <a:txBody>
                    <a:bodyPr/>
                    <a:lstStyle/>
                    <a:p>
                      <a:pPr algn="l"/>
                      <a:r>
                        <a:rPr lang="en-US" sz="1400" dirty="0">
                          <a:effectLst/>
                        </a:rPr>
                        <a:t>Thursday</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a:solidFill>
                            <a:srgbClr val="000000"/>
                          </a:solidFill>
                          <a:effectLst/>
                          <a:latin typeface="+mn-lt"/>
                        </a:rPr>
                        <a:t>      574,124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dirty="0">
                          <a:solidFill>
                            <a:srgbClr val="000000"/>
                          </a:solidFill>
                          <a:effectLst/>
                          <a:latin typeface="+mn-lt"/>
                        </a:rPr>
                        <a:t>11.81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dirty="0">
                          <a:solidFill>
                            <a:srgbClr val="000000"/>
                          </a:solidFill>
                          <a:effectLst/>
                          <a:latin typeface="+mn-lt"/>
                        </a:rPr>
                        <a:t>      240,810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71382"/>
                  </a:ext>
                </a:extLst>
              </a:tr>
              <a:tr h="305216">
                <a:tc>
                  <a:txBody>
                    <a:bodyPr/>
                    <a:lstStyle/>
                    <a:p>
                      <a:pPr algn="l"/>
                      <a:r>
                        <a:rPr lang="en-US" sz="1400" dirty="0">
                          <a:effectLst/>
                        </a:rPr>
                        <a:t>Friday</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a:solidFill>
                            <a:srgbClr val="000000"/>
                          </a:solidFill>
                          <a:effectLst/>
                          <a:latin typeface="+mn-lt"/>
                        </a:rPr>
                        <a:t>      501,160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dirty="0">
                          <a:solidFill>
                            <a:srgbClr val="000000"/>
                          </a:solidFill>
                          <a:effectLst/>
                          <a:latin typeface="+mn-lt"/>
                        </a:rPr>
                        <a:t>12.52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dirty="0">
                          <a:solidFill>
                            <a:srgbClr val="000000"/>
                          </a:solidFill>
                          <a:effectLst/>
                          <a:latin typeface="+mn-lt"/>
                        </a:rPr>
                        <a:t>      266,538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0306515"/>
                  </a:ext>
                </a:extLst>
              </a:tr>
              <a:tr h="305216">
                <a:tc>
                  <a:txBody>
                    <a:bodyPr/>
                    <a:lstStyle/>
                    <a:p>
                      <a:pPr algn="l"/>
                      <a:r>
                        <a:rPr lang="en-US" sz="1400" dirty="0">
                          <a:effectLst/>
                        </a:rPr>
                        <a:t>Saturday</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11.25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dirty="0">
                          <a:solidFill>
                            <a:srgbClr val="000000"/>
                          </a:solidFill>
                          <a:effectLst/>
                          <a:latin typeface="+mn-lt"/>
                        </a:rPr>
                        <a:t>      448,787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dirty="0">
                          <a:solidFill>
                            <a:srgbClr val="000000"/>
                          </a:solidFill>
                          <a:effectLst/>
                          <a:latin typeface="+mn-lt"/>
                        </a:rPr>
                        <a:t>13.89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400" b="0" i="0" u="none" strike="noStrike" dirty="0">
                          <a:solidFill>
                            <a:srgbClr val="000000"/>
                          </a:solidFill>
                          <a:effectLst/>
                          <a:latin typeface="+mn-lt"/>
                        </a:rPr>
                        <a:t>      355,902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57259695"/>
                  </a:ext>
                </a:extLst>
              </a:tr>
              <a:tr h="305216">
                <a:tc>
                  <a:txBody>
                    <a:bodyPr/>
                    <a:lstStyle/>
                    <a:p>
                      <a:pPr algn="l"/>
                      <a:r>
                        <a:rPr lang="en-US" sz="1800" b="1" dirty="0">
                          <a:effectLst/>
                        </a:rPr>
                        <a:t>Overall</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mn-lt"/>
                        </a:rPr>
                        <a:t>10.5</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dirty="0"/>
                        <a:t>3,552,211</a:t>
                      </a:r>
                      <a:endParaRPr lang="en-US" sz="1800" b="1" dirty="0">
                        <a:effectLst/>
                      </a:endParaRP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mn-lt"/>
                        </a:rPr>
                        <a:t>12.66</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dirty="0"/>
                        <a:t>1,805,459</a:t>
                      </a:r>
                      <a:endParaRPr lang="en-US" sz="1800" b="1" dirty="0">
                        <a:effectLst/>
                      </a:endParaRP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973463948"/>
                  </a:ext>
                </a:extLst>
              </a:tr>
            </a:tbl>
          </a:graphicData>
        </a:graphic>
      </p:graphicFrame>
      <p:sp>
        <p:nvSpPr>
          <p:cNvPr id="14" name="Text Placeholder 3">
            <a:extLst>
              <a:ext uri="{FF2B5EF4-FFF2-40B4-BE49-F238E27FC236}">
                <a16:creationId xmlns:a16="http://schemas.microsoft.com/office/drawing/2014/main" id="{4FF1D5B7-44A2-ACFD-8CCE-13C6084ADF5F}"/>
              </a:ext>
            </a:extLst>
          </p:cNvPr>
          <p:cNvSpPr>
            <a:spLocks noGrp="1"/>
          </p:cNvSpPr>
          <p:nvPr>
            <p:ph type="body" sz="quarter" idx="11"/>
          </p:nvPr>
        </p:nvSpPr>
        <p:spPr>
          <a:xfrm>
            <a:off x="899160" y="5348177"/>
            <a:ext cx="10210800" cy="1017317"/>
          </a:xfrm>
        </p:spPr>
        <p:txBody>
          <a:bodyPr>
            <a:normAutofit fontScale="85000" lnSpcReduction="10000"/>
          </a:bodyPr>
          <a:lstStyle/>
          <a:p>
            <a:pPr marL="285750" indent="-285750">
              <a:buFont typeface="Arial" panose="020B0604020202020204" pitchFamily="34" charset="0"/>
              <a:buChar char="•"/>
            </a:pPr>
            <a:r>
              <a:rPr lang="en-US" sz="1800" dirty="0"/>
              <a:t>Casual riders ride mostly on Saturdays. Their average ride length per day is longest on Saturdays.</a:t>
            </a:r>
          </a:p>
          <a:p>
            <a:pPr marL="285750" indent="-285750">
              <a:buFont typeface="Arial" panose="020B0604020202020204" pitchFamily="34" charset="0"/>
              <a:buChar char="•"/>
            </a:pPr>
            <a:r>
              <a:rPr lang="en-US" sz="1800" dirty="0"/>
              <a:t>Member riders ride mostly on Wednesdays. Their average ride length per day is longest on Saturdays.</a:t>
            </a:r>
          </a:p>
          <a:p>
            <a:pPr marL="285750" indent="-285750">
              <a:buFont typeface="Arial" panose="020B0604020202020204" pitchFamily="34" charset="0"/>
              <a:buChar char="•"/>
            </a:pPr>
            <a:r>
              <a:rPr lang="en-US" sz="1800" dirty="0"/>
              <a:t>Top hats represent the ‘top’ values!</a:t>
            </a:r>
          </a:p>
        </p:txBody>
      </p:sp>
      <p:pic>
        <p:nvPicPr>
          <p:cNvPr id="18" name="Graphic 17" descr="Top Hat with solid fill">
            <a:extLst>
              <a:ext uri="{FF2B5EF4-FFF2-40B4-BE49-F238E27FC236}">
                <a16:creationId xmlns:a16="http://schemas.microsoft.com/office/drawing/2014/main" id="{47A13417-AA9D-D418-7B24-55CC821B1DE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317794" y="4587062"/>
            <a:ext cx="262202" cy="262202"/>
          </a:xfrm>
          <a:prstGeom prst="rect">
            <a:avLst/>
          </a:prstGeom>
        </p:spPr>
      </p:pic>
      <p:pic>
        <p:nvPicPr>
          <p:cNvPr id="20" name="Graphic 19" descr="Top Hat with solid fill">
            <a:extLst>
              <a:ext uri="{FF2B5EF4-FFF2-40B4-BE49-F238E27FC236}">
                <a16:creationId xmlns:a16="http://schemas.microsoft.com/office/drawing/2014/main" id="{66B5F57A-7A0A-2AEF-68FE-06F7C786EAE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94440" y="3679973"/>
            <a:ext cx="262202" cy="262202"/>
          </a:xfrm>
          <a:prstGeom prst="rect">
            <a:avLst/>
          </a:prstGeom>
        </p:spPr>
      </p:pic>
      <p:pic>
        <p:nvPicPr>
          <p:cNvPr id="21" name="Graphic 20" descr="Top Hat with solid fill">
            <a:extLst>
              <a:ext uri="{FF2B5EF4-FFF2-40B4-BE49-F238E27FC236}">
                <a16:creationId xmlns:a16="http://schemas.microsoft.com/office/drawing/2014/main" id="{BB8E4CEB-F657-5490-3BD4-61F0F58554B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91049" y="4587062"/>
            <a:ext cx="262202" cy="262202"/>
          </a:xfrm>
          <a:prstGeom prst="rect">
            <a:avLst/>
          </a:prstGeom>
        </p:spPr>
      </p:pic>
      <p:pic>
        <p:nvPicPr>
          <p:cNvPr id="22" name="Graphic 21" descr="Top Hat with solid fill">
            <a:extLst>
              <a:ext uri="{FF2B5EF4-FFF2-40B4-BE49-F238E27FC236}">
                <a16:creationId xmlns:a16="http://schemas.microsoft.com/office/drawing/2014/main" id="{99B584D5-CA04-6AB8-FAF1-56B91790D7A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845466" y="4587062"/>
            <a:ext cx="262202" cy="262202"/>
          </a:xfrm>
          <a:prstGeom prst="rect">
            <a:avLst/>
          </a:prstGeom>
        </p:spPr>
      </p:pic>
    </p:spTree>
    <p:extLst>
      <p:ext uri="{BB962C8B-B14F-4D97-AF65-F5344CB8AC3E}">
        <p14:creationId xmlns:p14="http://schemas.microsoft.com/office/powerpoint/2010/main" val="22213209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8793480" cy="1249680"/>
          </a:xfrm>
        </p:spPr>
        <p:txBody>
          <a:bodyPr/>
          <a:lstStyle/>
          <a:p>
            <a:r>
              <a:rPr lang="en-US" dirty="0"/>
              <a:t>Solution 2 – day of the week (</a:t>
            </a:r>
            <a:r>
              <a:rPr lang="en-US" dirty="0" err="1"/>
              <a:t>MEmber</a:t>
            </a:r>
            <a:r>
              <a:rPr lang="en-US" dirty="0"/>
              <a:t>)</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24</a:t>
            </a:fld>
            <a:endParaRPr lang="en-US" dirty="0"/>
          </a:p>
        </p:txBody>
      </p:sp>
      <p:graphicFrame>
        <p:nvGraphicFramePr>
          <p:cNvPr id="8" name="Table 7">
            <a:extLst>
              <a:ext uri="{FF2B5EF4-FFF2-40B4-BE49-F238E27FC236}">
                <a16:creationId xmlns:a16="http://schemas.microsoft.com/office/drawing/2014/main" id="{13C5120A-BAB5-D42F-03F4-82570F3BCD8C}"/>
              </a:ext>
            </a:extLst>
          </p:cNvPr>
          <p:cNvGraphicFramePr>
            <a:graphicFrameLocks noGrp="1"/>
          </p:cNvGraphicFramePr>
          <p:nvPr>
            <p:extLst>
              <p:ext uri="{D42A27DB-BD31-4B8C-83A1-F6EECF244321}">
                <p14:modId xmlns:p14="http://schemas.microsoft.com/office/powerpoint/2010/main" val="3506119035"/>
              </p:ext>
            </p:extLst>
          </p:nvPr>
        </p:nvGraphicFramePr>
        <p:xfrm>
          <a:off x="593406" y="1743237"/>
          <a:ext cx="11005192" cy="4341495"/>
        </p:xfrm>
        <a:graphic>
          <a:graphicData uri="http://schemas.openxmlformats.org/drawingml/2006/table">
            <a:tbl>
              <a:tblPr/>
              <a:tblGrid>
                <a:gridCol w="1000472">
                  <a:extLst>
                    <a:ext uri="{9D8B030D-6E8A-4147-A177-3AD203B41FA5}">
                      <a16:colId xmlns:a16="http://schemas.microsoft.com/office/drawing/2014/main" val="2141300989"/>
                    </a:ext>
                  </a:extLst>
                </a:gridCol>
                <a:gridCol w="1000472">
                  <a:extLst>
                    <a:ext uri="{9D8B030D-6E8A-4147-A177-3AD203B41FA5}">
                      <a16:colId xmlns:a16="http://schemas.microsoft.com/office/drawing/2014/main" val="2706292627"/>
                    </a:ext>
                  </a:extLst>
                </a:gridCol>
                <a:gridCol w="1000472">
                  <a:extLst>
                    <a:ext uri="{9D8B030D-6E8A-4147-A177-3AD203B41FA5}">
                      <a16:colId xmlns:a16="http://schemas.microsoft.com/office/drawing/2014/main" val="4220232716"/>
                    </a:ext>
                  </a:extLst>
                </a:gridCol>
                <a:gridCol w="1000472">
                  <a:extLst>
                    <a:ext uri="{9D8B030D-6E8A-4147-A177-3AD203B41FA5}">
                      <a16:colId xmlns:a16="http://schemas.microsoft.com/office/drawing/2014/main" val="2776312386"/>
                    </a:ext>
                  </a:extLst>
                </a:gridCol>
                <a:gridCol w="1000472">
                  <a:extLst>
                    <a:ext uri="{9D8B030D-6E8A-4147-A177-3AD203B41FA5}">
                      <a16:colId xmlns:a16="http://schemas.microsoft.com/office/drawing/2014/main" val="4113822285"/>
                    </a:ext>
                  </a:extLst>
                </a:gridCol>
                <a:gridCol w="1000472">
                  <a:extLst>
                    <a:ext uri="{9D8B030D-6E8A-4147-A177-3AD203B41FA5}">
                      <a16:colId xmlns:a16="http://schemas.microsoft.com/office/drawing/2014/main" val="1757729091"/>
                    </a:ext>
                  </a:extLst>
                </a:gridCol>
                <a:gridCol w="1000472">
                  <a:extLst>
                    <a:ext uri="{9D8B030D-6E8A-4147-A177-3AD203B41FA5}">
                      <a16:colId xmlns:a16="http://schemas.microsoft.com/office/drawing/2014/main" val="2195749659"/>
                    </a:ext>
                  </a:extLst>
                </a:gridCol>
                <a:gridCol w="1000472">
                  <a:extLst>
                    <a:ext uri="{9D8B030D-6E8A-4147-A177-3AD203B41FA5}">
                      <a16:colId xmlns:a16="http://schemas.microsoft.com/office/drawing/2014/main" val="3998213143"/>
                    </a:ext>
                  </a:extLst>
                </a:gridCol>
                <a:gridCol w="1000472">
                  <a:extLst>
                    <a:ext uri="{9D8B030D-6E8A-4147-A177-3AD203B41FA5}">
                      <a16:colId xmlns:a16="http://schemas.microsoft.com/office/drawing/2014/main" val="668971306"/>
                    </a:ext>
                  </a:extLst>
                </a:gridCol>
                <a:gridCol w="1000472">
                  <a:extLst>
                    <a:ext uri="{9D8B030D-6E8A-4147-A177-3AD203B41FA5}">
                      <a16:colId xmlns:a16="http://schemas.microsoft.com/office/drawing/2014/main" val="3170505280"/>
                    </a:ext>
                  </a:extLst>
                </a:gridCol>
                <a:gridCol w="1000472">
                  <a:extLst>
                    <a:ext uri="{9D8B030D-6E8A-4147-A177-3AD203B41FA5}">
                      <a16:colId xmlns:a16="http://schemas.microsoft.com/office/drawing/2014/main" val="1299114798"/>
                    </a:ext>
                  </a:extLst>
                </a:gridCol>
              </a:tblGrid>
              <a:tr h="857088">
                <a:tc>
                  <a:txBody>
                    <a:bodyPr/>
                    <a:lstStyle/>
                    <a:p>
                      <a:pPr algn="l"/>
                      <a:r>
                        <a:rPr lang="en-US" sz="1400" b="1" dirty="0">
                          <a:effectLst/>
                        </a:rPr>
                        <a:t>Day of the Week (Member)</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Minimum Ride Length</a:t>
                      </a:r>
                    </a:p>
                    <a:p>
                      <a:pPr algn="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Maximum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Average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Median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Mode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25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75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IQR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Standard Deviation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Variance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457200">
                <a:tc>
                  <a:txBody>
                    <a:bodyPr/>
                    <a:lstStyle/>
                    <a:p>
                      <a:pPr algn="ctr" fontAlgn="ctr"/>
                      <a:r>
                        <a:rPr lang="en-US" sz="1400" b="0" i="0" u="none" strike="noStrike" dirty="0">
                          <a:solidFill>
                            <a:srgbClr val="000000"/>
                          </a:solidFill>
                          <a:effectLst/>
                          <a:latin typeface="+mn-lt"/>
                        </a:rPr>
                        <a:t>Sunday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9.03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4.85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5.33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15.07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9.74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56.62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457200">
                <a:tc>
                  <a:txBody>
                    <a:bodyPr/>
                    <a:lstStyle/>
                    <a:p>
                      <a:pPr algn="ctr" fontAlgn="ctr"/>
                      <a:r>
                        <a:rPr lang="en-US" sz="1400" b="0" i="0" u="none" strike="noStrike">
                          <a:solidFill>
                            <a:srgbClr val="000000"/>
                          </a:solidFill>
                          <a:effectLst/>
                          <a:latin typeface="+mn-lt"/>
                        </a:rPr>
                        <a:t>Monday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10.14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6.95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48.32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457200">
                <a:tc>
                  <a:txBody>
                    <a:bodyPr/>
                    <a:lstStyle/>
                    <a:p>
                      <a:pPr algn="ctr" fontAlgn="ctr"/>
                      <a:r>
                        <a:rPr lang="en-US" sz="1400" b="0" i="0" u="none" strike="noStrike" dirty="0">
                          <a:solidFill>
                            <a:srgbClr val="000000"/>
                          </a:solidFill>
                          <a:effectLst/>
                          <a:latin typeface="+mn-lt"/>
                        </a:rPr>
                        <a:t>Tuesday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8.33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13.56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6.96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48.48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679597832"/>
                  </a:ext>
                </a:extLst>
              </a:tr>
              <a:tr h="457200">
                <a:tc>
                  <a:txBody>
                    <a:bodyPr/>
                    <a:lstStyle/>
                    <a:p>
                      <a:pPr algn="ctr" fontAlgn="ctr"/>
                      <a:r>
                        <a:rPr lang="en-US" sz="1400" b="0" i="0" u="none" strike="noStrike" dirty="0">
                          <a:solidFill>
                            <a:srgbClr val="000000"/>
                          </a:solidFill>
                          <a:effectLst/>
                          <a:latin typeface="+mn-lt"/>
                        </a:rPr>
                        <a:t>Wednesday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13.79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8.64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49.06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2827340"/>
                  </a:ext>
                </a:extLst>
              </a:tr>
              <a:tr h="457200">
                <a:tc>
                  <a:txBody>
                    <a:bodyPr/>
                    <a:lstStyle/>
                    <a:p>
                      <a:pPr algn="ctr" fontAlgn="ctr"/>
                      <a:r>
                        <a:rPr lang="en-US" sz="1400" b="0" i="0" u="none" strike="noStrike" dirty="0">
                          <a:solidFill>
                            <a:srgbClr val="000000"/>
                          </a:solidFill>
                          <a:effectLst/>
                          <a:latin typeface="+mn-lt"/>
                        </a:rPr>
                        <a:t>Thursday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4.68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5.09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13.62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8.53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48.04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256093384"/>
                  </a:ext>
                </a:extLst>
              </a:tr>
              <a:tr h="457200">
                <a:tc>
                  <a:txBody>
                    <a:bodyPr/>
                    <a:lstStyle/>
                    <a:p>
                      <a:pPr algn="ctr" fontAlgn="ctr"/>
                      <a:r>
                        <a:rPr lang="en-US" sz="1400" b="0" i="0" u="none" strike="noStrike" dirty="0">
                          <a:solidFill>
                            <a:srgbClr val="000000"/>
                          </a:solidFill>
                          <a:effectLst/>
                          <a:latin typeface="+mn-lt"/>
                        </a:rPr>
                        <a:t>Friday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8.37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5.08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13.65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8.57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48.96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849218188"/>
                  </a:ext>
                </a:extLst>
              </a:tr>
              <a:tr h="457200">
                <a:tc>
                  <a:txBody>
                    <a:bodyPr/>
                    <a:lstStyle/>
                    <a:p>
                      <a:pPr algn="ctr" fontAlgn="ctr"/>
                      <a:r>
                        <a:rPr lang="en-US" sz="1400" b="0" i="0" u="none" strike="noStrike" dirty="0">
                          <a:solidFill>
                            <a:srgbClr val="000000"/>
                          </a:solidFill>
                          <a:effectLst/>
                          <a:latin typeface="+mn-lt"/>
                        </a:rPr>
                        <a:t>Saturday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9.23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15.22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9.72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55.9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4214082"/>
                  </a:ext>
                </a:extLst>
              </a:tr>
            </a:tbl>
          </a:graphicData>
        </a:graphic>
      </p:graphicFrame>
    </p:spTree>
    <p:extLst>
      <p:ext uri="{BB962C8B-B14F-4D97-AF65-F5344CB8AC3E}">
        <p14:creationId xmlns:p14="http://schemas.microsoft.com/office/powerpoint/2010/main" val="24890415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8793480" cy="1249680"/>
          </a:xfrm>
        </p:spPr>
        <p:txBody>
          <a:bodyPr/>
          <a:lstStyle/>
          <a:p>
            <a:r>
              <a:rPr lang="en-US" dirty="0"/>
              <a:t>Solution 2 – day of the week (CASUAL)</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25</a:t>
            </a:fld>
            <a:endParaRPr lang="en-US" dirty="0"/>
          </a:p>
        </p:txBody>
      </p:sp>
      <p:graphicFrame>
        <p:nvGraphicFramePr>
          <p:cNvPr id="8" name="Table 7">
            <a:extLst>
              <a:ext uri="{FF2B5EF4-FFF2-40B4-BE49-F238E27FC236}">
                <a16:creationId xmlns:a16="http://schemas.microsoft.com/office/drawing/2014/main" id="{13C5120A-BAB5-D42F-03F4-82570F3BCD8C}"/>
              </a:ext>
            </a:extLst>
          </p:cNvPr>
          <p:cNvGraphicFramePr>
            <a:graphicFrameLocks noGrp="1"/>
          </p:cNvGraphicFramePr>
          <p:nvPr>
            <p:extLst>
              <p:ext uri="{D42A27DB-BD31-4B8C-83A1-F6EECF244321}">
                <p14:modId xmlns:p14="http://schemas.microsoft.com/office/powerpoint/2010/main" val="1147078725"/>
              </p:ext>
            </p:extLst>
          </p:nvPr>
        </p:nvGraphicFramePr>
        <p:xfrm>
          <a:off x="593406" y="1743237"/>
          <a:ext cx="11005192" cy="4341495"/>
        </p:xfrm>
        <a:graphic>
          <a:graphicData uri="http://schemas.openxmlformats.org/drawingml/2006/table">
            <a:tbl>
              <a:tblPr/>
              <a:tblGrid>
                <a:gridCol w="1000472">
                  <a:extLst>
                    <a:ext uri="{9D8B030D-6E8A-4147-A177-3AD203B41FA5}">
                      <a16:colId xmlns:a16="http://schemas.microsoft.com/office/drawing/2014/main" val="2141300989"/>
                    </a:ext>
                  </a:extLst>
                </a:gridCol>
                <a:gridCol w="1000472">
                  <a:extLst>
                    <a:ext uri="{9D8B030D-6E8A-4147-A177-3AD203B41FA5}">
                      <a16:colId xmlns:a16="http://schemas.microsoft.com/office/drawing/2014/main" val="2706292627"/>
                    </a:ext>
                  </a:extLst>
                </a:gridCol>
                <a:gridCol w="1000472">
                  <a:extLst>
                    <a:ext uri="{9D8B030D-6E8A-4147-A177-3AD203B41FA5}">
                      <a16:colId xmlns:a16="http://schemas.microsoft.com/office/drawing/2014/main" val="4220232716"/>
                    </a:ext>
                  </a:extLst>
                </a:gridCol>
                <a:gridCol w="1000472">
                  <a:extLst>
                    <a:ext uri="{9D8B030D-6E8A-4147-A177-3AD203B41FA5}">
                      <a16:colId xmlns:a16="http://schemas.microsoft.com/office/drawing/2014/main" val="2776312386"/>
                    </a:ext>
                  </a:extLst>
                </a:gridCol>
                <a:gridCol w="1000472">
                  <a:extLst>
                    <a:ext uri="{9D8B030D-6E8A-4147-A177-3AD203B41FA5}">
                      <a16:colId xmlns:a16="http://schemas.microsoft.com/office/drawing/2014/main" val="4113822285"/>
                    </a:ext>
                  </a:extLst>
                </a:gridCol>
                <a:gridCol w="1000472">
                  <a:extLst>
                    <a:ext uri="{9D8B030D-6E8A-4147-A177-3AD203B41FA5}">
                      <a16:colId xmlns:a16="http://schemas.microsoft.com/office/drawing/2014/main" val="1757729091"/>
                    </a:ext>
                  </a:extLst>
                </a:gridCol>
                <a:gridCol w="1000472">
                  <a:extLst>
                    <a:ext uri="{9D8B030D-6E8A-4147-A177-3AD203B41FA5}">
                      <a16:colId xmlns:a16="http://schemas.microsoft.com/office/drawing/2014/main" val="2195749659"/>
                    </a:ext>
                  </a:extLst>
                </a:gridCol>
                <a:gridCol w="1000472">
                  <a:extLst>
                    <a:ext uri="{9D8B030D-6E8A-4147-A177-3AD203B41FA5}">
                      <a16:colId xmlns:a16="http://schemas.microsoft.com/office/drawing/2014/main" val="3998213143"/>
                    </a:ext>
                  </a:extLst>
                </a:gridCol>
                <a:gridCol w="1000472">
                  <a:extLst>
                    <a:ext uri="{9D8B030D-6E8A-4147-A177-3AD203B41FA5}">
                      <a16:colId xmlns:a16="http://schemas.microsoft.com/office/drawing/2014/main" val="668971306"/>
                    </a:ext>
                  </a:extLst>
                </a:gridCol>
                <a:gridCol w="1000472">
                  <a:extLst>
                    <a:ext uri="{9D8B030D-6E8A-4147-A177-3AD203B41FA5}">
                      <a16:colId xmlns:a16="http://schemas.microsoft.com/office/drawing/2014/main" val="3170505280"/>
                    </a:ext>
                  </a:extLst>
                </a:gridCol>
                <a:gridCol w="1000472">
                  <a:extLst>
                    <a:ext uri="{9D8B030D-6E8A-4147-A177-3AD203B41FA5}">
                      <a16:colId xmlns:a16="http://schemas.microsoft.com/office/drawing/2014/main" val="1299114798"/>
                    </a:ext>
                  </a:extLst>
                </a:gridCol>
              </a:tblGrid>
              <a:tr h="857088">
                <a:tc>
                  <a:txBody>
                    <a:bodyPr/>
                    <a:lstStyle/>
                    <a:p>
                      <a:pPr algn="l"/>
                      <a:r>
                        <a:rPr lang="en-US" sz="1400" b="1" dirty="0">
                          <a:effectLst/>
                        </a:rPr>
                        <a:t>Day of the Week (Casual)</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Minimum Ride Length</a:t>
                      </a:r>
                    </a:p>
                    <a:p>
                      <a:pPr algn="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Maximum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Average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Median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Mode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25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75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IQR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Standard Deviation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Variance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457200">
                <a:tc>
                  <a:txBody>
                    <a:bodyPr/>
                    <a:lstStyle/>
                    <a:p>
                      <a:pPr algn="ctr" fontAlgn="ctr"/>
                      <a:r>
                        <a:rPr lang="en-US" sz="1400" b="0" i="0" u="none" strike="noStrike" dirty="0">
                          <a:solidFill>
                            <a:srgbClr val="000000"/>
                          </a:solidFill>
                          <a:effectLst/>
                          <a:latin typeface="+mn-lt"/>
                        </a:rPr>
                        <a:t>Sunday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11.975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7.17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19.09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67.84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457200">
                <a:tc>
                  <a:txBody>
                    <a:bodyPr/>
                    <a:lstStyle/>
                    <a:p>
                      <a:pPr algn="ctr" fontAlgn="ctr"/>
                      <a:r>
                        <a:rPr lang="en-US" sz="1400" b="0" i="0" u="none" strike="noStrike" dirty="0">
                          <a:solidFill>
                            <a:srgbClr val="000000"/>
                          </a:solidFill>
                          <a:effectLst/>
                          <a:latin typeface="+mn-lt"/>
                        </a:rPr>
                        <a:t>Monday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12.13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10.01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5.33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6.05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16.52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10.47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61.17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457200">
                <a:tc>
                  <a:txBody>
                    <a:bodyPr/>
                    <a:lstStyle/>
                    <a:p>
                      <a:pPr algn="ctr" fontAlgn="ctr"/>
                      <a:r>
                        <a:rPr lang="en-US" sz="1400" b="0" i="0" u="none" strike="noStrike" dirty="0">
                          <a:solidFill>
                            <a:srgbClr val="000000"/>
                          </a:solidFill>
                          <a:effectLst/>
                          <a:latin typeface="+mn-lt"/>
                        </a:rPr>
                        <a:t>Tuesday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11.66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9.63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5.94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15.64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56.06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679597832"/>
                  </a:ext>
                </a:extLst>
              </a:tr>
              <a:tr h="457200">
                <a:tc>
                  <a:txBody>
                    <a:bodyPr/>
                    <a:lstStyle/>
                    <a:p>
                      <a:pPr algn="ctr" fontAlgn="ctr"/>
                      <a:r>
                        <a:rPr lang="en-US" sz="1400" b="0" i="0" u="none" strike="noStrike" dirty="0">
                          <a:solidFill>
                            <a:srgbClr val="000000"/>
                          </a:solidFill>
                          <a:effectLst/>
                          <a:latin typeface="+mn-lt"/>
                        </a:rPr>
                        <a:t>Wednesday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11.86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6.07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15.96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9.89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7.55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56.94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2827340"/>
                  </a:ext>
                </a:extLst>
              </a:tr>
              <a:tr h="457200">
                <a:tc>
                  <a:txBody>
                    <a:bodyPr/>
                    <a:lstStyle/>
                    <a:p>
                      <a:pPr algn="ctr" fontAlgn="ctr"/>
                      <a:r>
                        <a:rPr lang="en-US" sz="1400" b="0" i="0" u="none" strike="noStrike" dirty="0">
                          <a:solidFill>
                            <a:srgbClr val="000000"/>
                          </a:solidFill>
                          <a:effectLst/>
                          <a:latin typeface="+mn-lt"/>
                        </a:rPr>
                        <a:t>Thursday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11.81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9.79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6.03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15.87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9.84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7.55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56.93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256093384"/>
                  </a:ext>
                </a:extLst>
              </a:tr>
              <a:tr h="457200">
                <a:tc>
                  <a:txBody>
                    <a:bodyPr/>
                    <a:lstStyle/>
                    <a:p>
                      <a:pPr algn="ctr" fontAlgn="ctr"/>
                      <a:r>
                        <a:rPr lang="en-US" sz="1400" b="0" i="0" u="none" strike="noStrike" dirty="0">
                          <a:solidFill>
                            <a:srgbClr val="000000"/>
                          </a:solidFill>
                          <a:effectLst/>
                          <a:latin typeface="+mn-lt"/>
                        </a:rPr>
                        <a:t>Friday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6.39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17.07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10.68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7.86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61.82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849218188"/>
                  </a:ext>
                </a:extLst>
              </a:tr>
              <a:tr h="457200">
                <a:tc>
                  <a:txBody>
                    <a:bodyPr/>
                    <a:lstStyle/>
                    <a:p>
                      <a:pPr algn="ctr" fontAlgn="ctr"/>
                      <a:r>
                        <a:rPr lang="en-US" sz="1400" b="0" i="0" u="none" strike="noStrike" dirty="0">
                          <a:solidFill>
                            <a:srgbClr val="000000"/>
                          </a:solidFill>
                          <a:effectLst/>
                          <a:latin typeface="+mn-lt"/>
                        </a:rPr>
                        <a:t>Saturday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13.89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12.14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7.77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7.32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67.87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4214082"/>
                  </a:ext>
                </a:extLst>
              </a:tr>
            </a:tbl>
          </a:graphicData>
        </a:graphic>
      </p:graphicFrame>
    </p:spTree>
    <p:extLst>
      <p:ext uri="{BB962C8B-B14F-4D97-AF65-F5344CB8AC3E}">
        <p14:creationId xmlns:p14="http://schemas.microsoft.com/office/powerpoint/2010/main" val="23697131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588B1-C41F-7064-26C7-27996EA255FD}"/>
              </a:ext>
            </a:extLst>
          </p:cNvPr>
          <p:cNvSpPr>
            <a:spLocks noGrp="1"/>
          </p:cNvSpPr>
          <p:nvPr>
            <p:ph type="title"/>
          </p:nvPr>
        </p:nvSpPr>
        <p:spPr>
          <a:xfrm>
            <a:off x="899160" y="137160"/>
            <a:ext cx="6992112" cy="1249680"/>
          </a:xfrm>
        </p:spPr>
        <p:txBody>
          <a:bodyPr/>
          <a:lstStyle/>
          <a:p>
            <a:r>
              <a:rPr lang="en-US" dirty="0"/>
              <a:t>Solution 3 – Season of the Year</a:t>
            </a:r>
          </a:p>
        </p:txBody>
      </p:sp>
      <p:sp>
        <p:nvSpPr>
          <p:cNvPr id="4" name="Slide Number Placeholder 3">
            <a:extLst>
              <a:ext uri="{FF2B5EF4-FFF2-40B4-BE49-F238E27FC236}">
                <a16:creationId xmlns:a16="http://schemas.microsoft.com/office/drawing/2014/main" id="{8BC3CB88-AE98-05A3-172A-C9449F97BBD4}"/>
              </a:ext>
            </a:extLst>
          </p:cNvPr>
          <p:cNvSpPr>
            <a:spLocks noGrp="1"/>
          </p:cNvSpPr>
          <p:nvPr>
            <p:ph type="sldNum" sz="quarter" idx="12"/>
          </p:nvPr>
        </p:nvSpPr>
        <p:spPr/>
        <p:txBody>
          <a:bodyPr/>
          <a:lstStyle/>
          <a:p>
            <a:fld id="{B5CEABB6-07DC-46E8-9B57-56EC44A396E5}" type="slidenum">
              <a:rPr lang="en-US" smtClean="0"/>
              <a:pPr/>
              <a:t>26</a:t>
            </a:fld>
            <a:endParaRPr lang="en-US" dirty="0"/>
          </a:p>
        </p:txBody>
      </p:sp>
      <p:graphicFrame>
        <p:nvGraphicFramePr>
          <p:cNvPr id="6" name="Table 5">
            <a:extLst>
              <a:ext uri="{FF2B5EF4-FFF2-40B4-BE49-F238E27FC236}">
                <a16:creationId xmlns:a16="http://schemas.microsoft.com/office/drawing/2014/main" id="{146114CF-3452-2D04-9761-283217F34D64}"/>
              </a:ext>
            </a:extLst>
          </p:cNvPr>
          <p:cNvGraphicFramePr>
            <a:graphicFrameLocks noGrp="1"/>
          </p:cNvGraphicFramePr>
          <p:nvPr>
            <p:extLst>
              <p:ext uri="{D42A27DB-BD31-4B8C-83A1-F6EECF244321}">
                <p14:modId xmlns:p14="http://schemas.microsoft.com/office/powerpoint/2010/main" val="1694888799"/>
              </p:ext>
            </p:extLst>
          </p:nvPr>
        </p:nvGraphicFramePr>
        <p:xfrm>
          <a:off x="1170185" y="1769810"/>
          <a:ext cx="9668750" cy="3478530"/>
        </p:xfrm>
        <a:graphic>
          <a:graphicData uri="http://schemas.openxmlformats.org/drawingml/2006/table">
            <a:tbl>
              <a:tblPr/>
              <a:tblGrid>
                <a:gridCol w="1933750">
                  <a:extLst>
                    <a:ext uri="{9D8B030D-6E8A-4147-A177-3AD203B41FA5}">
                      <a16:colId xmlns:a16="http://schemas.microsoft.com/office/drawing/2014/main" val="784158723"/>
                    </a:ext>
                  </a:extLst>
                </a:gridCol>
                <a:gridCol w="1933750">
                  <a:extLst>
                    <a:ext uri="{9D8B030D-6E8A-4147-A177-3AD203B41FA5}">
                      <a16:colId xmlns:a16="http://schemas.microsoft.com/office/drawing/2014/main" val="3067897449"/>
                    </a:ext>
                  </a:extLst>
                </a:gridCol>
                <a:gridCol w="1933750">
                  <a:extLst>
                    <a:ext uri="{9D8B030D-6E8A-4147-A177-3AD203B41FA5}">
                      <a16:colId xmlns:a16="http://schemas.microsoft.com/office/drawing/2014/main" val="758092673"/>
                    </a:ext>
                  </a:extLst>
                </a:gridCol>
                <a:gridCol w="1933750">
                  <a:extLst>
                    <a:ext uri="{9D8B030D-6E8A-4147-A177-3AD203B41FA5}">
                      <a16:colId xmlns:a16="http://schemas.microsoft.com/office/drawing/2014/main" val="1457899526"/>
                    </a:ext>
                  </a:extLst>
                </a:gridCol>
                <a:gridCol w="1933750">
                  <a:extLst>
                    <a:ext uri="{9D8B030D-6E8A-4147-A177-3AD203B41FA5}">
                      <a16:colId xmlns:a16="http://schemas.microsoft.com/office/drawing/2014/main" val="288396436"/>
                    </a:ext>
                  </a:extLst>
                </a:gridCol>
              </a:tblGrid>
              <a:tr h="340575">
                <a:tc>
                  <a:txBody>
                    <a:bodyPr/>
                    <a:lstStyle/>
                    <a:p>
                      <a:pPr algn="ctr"/>
                      <a:endParaRPr lang="en-US" sz="1800" b="1" dirty="0">
                        <a:effectLst/>
                      </a:endParaRPr>
                    </a:p>
                  </a:txBody>
                  <a:tcPr marL="57150" marR="57150" marB="28575"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gridSpan="2">
                  <a:txBody>
                    <a:bodyPr/>
                    <a:lstStyle/>
                    <a:p>
                      <a:pPr algn="ctr"/>
                      <a:r>
                        <a:rPr lang="en-US" sz="1800" b="1" dirty="0">
                          <a:effectLst/>
                        </a:rPr>
                        <a:t>Members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hMerge="1">
                  <a:txBody>
                    <a:bodyPr/>
                    <a:lstStyle/>
                    <a:p>
                      <a:endParaRPr lang="en-US" sz="1400" dirty="0">
                        <a:effectLst/>
                      </a:endParaRPr>
                    </a:p>
                  </a:txBody>
                  <a:tcPr marL="57150" marR="57150" marB="28575" anchor="ctr">
                    <a:lnL>
                      <a:noFill/>
                    </a:lnL>
                    <a:lnR>
                      <a:noFill/>
                    </a:lnR>
                    <a:lnT>
                      <a:noFill/>
                    </a:lnT>
                    <a:lnB>
                      <a:noFill/>
                    </a:lnB>
                    <a:solidFill>
                      <a:srgbClr val="FFFFFF"/>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effectLst/>
                        </a:rPr>
                        <a:t>Casual</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hMerge="1">
                  <a:txBody>
                    <a:bodyPr/>
                    <a:lstStyle/>
                    <a:p>
                      <a:endParaRPr dirty="0"/>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extLst>
                  <a:ext uri="{0D108BD9-81ED-4DB2-BD59-A6C34878D82A}">
                    <a16:rowId xmlns:a16="http://schemas.microsoft.com/office/drawing/2014/main" val="1253780370"/>
                  </a:ext>
                </a:extLst>
              </a:tr>
              <a:tr h="608569">
                <a:tc>
                  <a:txBody>
                    <a:bodyPr/>
                    <a:lstStyle/>
                    <a:p>
                      <a:pPr algn="ctr"/>
                      <a:r>
                        <a:rPr lang="en-US" sz="1800" b="1" dirty="0">
                          <a:effectLst/>
                        </a:rPr>
                        <a:t>Season of the Year</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a:r>
                        <a:rPr lang="en-US" sz="1800" b="1" dirty="0">
                          <a:effectLst/>
                        </a:rPr>
                        <a:t>Average Ride Length (mins)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effectLs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ctr"/>
                      <a:r>
                        <a:rPr lang="en-US" sz="1800" b="1" dirty="0">
                          <a:effectLst/>
                        </a:rPr>
                        <a:t>Average Ride Length (mins)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ctr"/>
                      <a:r>
                        <a:rPr lang="en-US" sz="1800" b="1" dirty="0">
                          <a:effectLs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extLst>
                  <a:ext uri="{0D108BD9-81ED-4DB2-BD59-A6C34878D82A}">
                    <a16:rowId xmlns:a16="http://schemas.microsoft.com/office/drawing/2014/main" val="1171378232"/>
                  </a:ext>
                </a:extLst>
              </a:tr>
              <a:tr h="548640">
                <a:tc>
                  <a:txBody>
                    <a:bodyPr/>
                    <a:lstStyle/>
                    <a:p>
                      <a:pPr algn="l" fontAlgn="ctr"/>
                      <a:r>
                        <a:rPr lang="en-US" sz="1400" b="0" i="0" u="none" strike="noStrike" dirty="0">
                          <a:solidFill>
                            <a:srgbClr val="000000"/>
                          </a:solidFill>
                          <a:effectLst/>
                          <a:latin typeface="+mn-lt"/>
                        </a:rPr>
                        <a:t>Spring (Mar, Apr, May)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10.45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         826,969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12.83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         363,368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597064613"/>
                  </a:ext>
                </a:extLst>
              </a:tr>
              <a:tr h="548640">
                <a:tc>
                  <a:txBody>
                    <a:bodyPr/>
                    <a:lstStyle/>
                    <a:p>
                      <a:pPr algn="l" fontAlgn="ctr"/>
                      <a:r>
                        <a:rPr lang="en-US" sz="1400" b="0" i="0" u="none" strike="noStrike" dirty="0">
                          <a:solidFill>
                            <a:srgbClr val="000000"/>
                          </a:solidFill>
                          <a:effectLst/>
                          <a:latin typeface="+mn-lt"/>
                        </a:rPr>
                        <a:t>Summer (Jun, Jul, Aug)</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11.21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1,197,056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13.48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         763,139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42513891"/>
                  </a:ext>
                </a:extLst>
              </a:tr>
              <a:tr h="548640">
                <a:tc>
                  <a:txBody>
                    <a:bodyPr/>
                    <a:lstStyle/>
                    <a:p>
                      <a:pPr algn="l" fontAlgn="ctr"/>
                      <a:r>
                        <a:rPr lang="en-US" sz="1400" b="0" i="0" u="none" strike="noStrike" dirty="0">
                          <a:solidFill>
                            <a:srgbClr val="000000"/>
                          </a:solidFill>
                          <a:effectLst/>
                          <a:latin typeface="+mn-lt"/>
                        </a:rPr>
                        <a:t>Fall (Sep, Oct, Nov)</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10.18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1,082,923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11.92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567,795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782252621"/>
                  </a:ext>
                </a:extLst>
              </a:tr>
              <a:tr h="548640">
                <a:tc>
                  <a:txBody>
                    <a:bodyPr/>
                    <a:lstStyle/>
                    <a:p>
                      <a:pPr algn="l" fontAlgn="ctr"/>
                      <a:r>
                        <a:rPr lang="en-US" sz="1400" b="0" i="0" u="none" strike="noStrike" dirty="0">
                          <a:solidFill>
                            <a:srgbClr val="000000"/>
                          </a:solidFill>
                          <a:effectLst/>
                          <a:latin typeface="+mn-lt"/>
                        </a:rPr>
                        <a:t>Winter (Dec, Jan, Feb)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9.43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445,263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10.28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111,157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197520956"/>
                  </a:ext>
                </a:extLst>
              </a:tr>
              <a:tr h="305216">
                <a:tc>
                  <a:txBody>
                    <a:bodyPr/>
                    <a:lstStyle/>
                    <a:p>
                      <a:pPr algn="l"/>
                      <a:r>
                        <a:rPr lang="en-US" sz="1800" b="1" dirty="0">
                          <a:effectLst/>
                        </a:rPr>
                        <a:t>Overall</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mn-lt"/>
                        </a:rPr>
                        <a:t>10.5</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dirty="0"/>
                        <a:t>3,552,211</a:t>
                      </a:r>
                      <a:endParaRPr lang="en-US" sz="1800" b="1" dirty="0">
                        <a:effectLst/>
                      </a:endParaRP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mn-lt"/>
                        </a:rPr>
                        <a:t>12.66</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dirty="0"/>
                        <a:t>1,805,459</a:t>
                      </a:r>
                      <a:endParaRPr lang="en-US" sz="1800" b="1" dirty="0">
                        <a:effectLst/>
                      </a:endParaRP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973463948"/>
                  </a:ext>
                </a:extLst>
              </a:tr>
            </a:tbl>
          </a:graphicData>
        </a:graphic>
      </p:graphicFrame>
      <p:sp>
        <p:nvSpPr>
          <p:cNvPr id="10" name="Text Placeholder 3">
            <a:extLst>
              <a:ext uri="{FF2B5EF4-FFF2-40B4-BE49-F238E27FC236}">
                <a16:creationId xmlns:a16="http://schemas.microsoft.com/office/drawing/2014/main" id="{F465A409-EE43-5A5A-A23A-9C3139BCFCDC}"/>
              </a:ext>
            </a:extLst>
          </p:cNvPr>
          <p:cNvSpPr>
            <a:spLocks noGrp="1"/>
          </p:cNvSpPr>
          <p:nvPr>
            <p:ph type="body" sz="quarter" idx="11"/>
          </p:nvPr>
        </p:nvSpPr>
        <p:spPr>
          <a:xfrm>
            <a:off x="899160" y="5348177"/>
            <a:ext cx="10210800" cy="1017317"/>
          </a:xfrm>
        </p:spPr>
        <p:txBody>
          <a:bodyPr>
            <a:normAutofit fontScale="85000" lnSpcReduction="10000"/>
          </a:bodyPr>
          <a:lstStyle/>
          <a:p>
            <a:pPr marL="285750" indent="-285750">
              <a:buFont typeface="Arial" panose="020B0604020202020204" pitchFamily="34" charset="0"/>
              <a:buChar char="•"/>
            </a:pPr>
            <a:r>
              <a:rPr lang="en-US" sz="1800" dirty="0"/>
              <a:t>Both casual and member riders ride mostly in summer. </a:t>
            </a:r>
          </a:p>
          <a:p>
            <a:pPr marL="285750" indent="-285750">
              <a:buFont typeface="Arial" panose="020B0604020202020204" pitchFamily="34" charset="0"/>
              <a:buChar char="•"/>
            </a:pPr>
            <a:r>
              <a:rPr lang="en-US" sz="1800" dirty="0"/>
              <a:t>The average ride length per season for both casual and member riders is longest in summer.</a:t>
            </a:r>
          </a:p>
          <a:p>
            <a:pPr marL="285750" indent="-285750">
              <a:buFont typeface="Arial" panose="020B0604020202020204" pitchFamily="34" charset="0"/>
              <a:buChar char="•"/>
            </a:pPr>
            <a:r>
              <a:rPr lang="en-US" sz="1800" dirty="0"/>
              <a:t>Top hats represent the ‘top’ values!</a:t>
            </a:r>
          </a:p>
        </p:txBody>
      </p:sp>
      <p:pic>
        <p:nvPicPr>
          <p:cNvPr id="11" name="Graphic 10" descr="Top Hat with solid fill">
            <a:extLst>
              <a:ext uri="{FF2B5EF4-FFF2-40B4-BE49-F238E27FC236}">
                <a16:creationId xmlns:a16="http://schemas.microsoft.com/office/drawing/2014/main" id="{09336E31-419F-0C3F-81E2-6DDF33E6274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251960" y="3431812"/>
            <a:ext cx="252748" cy="252748"/>
          </a:xfrm>
          <a:prstGeom prst="rect">
            <a:avLst/>
          </a:prstGeom>
        </p:spPr>
      </p:pic>
      <p:pic>
        <p:nvPicPr>
          <p:cNvPr id="12" name="Graphic 11" descr="Top Hat with solid fill">
            <a:extLst>
              <a:ext uri="{FF2B5EF4-FFF2-40B4-BE49-F238E27FC236}">
                <a16:creationId xmlns:a16="http://schemas.microsoft.com/office/drawing/2014/main" id="{6D50E1C7-E6B4-1F13-4440-7AEB411DC54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88388" y="3431812"/>
            <a:ext cx="252748" cy="252748"/>
          </a:xfrm>
          <a:prstGeom prst="rect">
            <a:avLst/>
          </a:prstGeom>
        </p:spPr>
      </p:pic>
      <p:pic>
        <p:nvPicPr>
          <p:cNvPr id="13" name="Graphic 12" descr="Top Hat with solid fill">
            <a:extLst>
              <a:ext uri="{FF2B5EF4-FFF2-40B4-BE49-F238E27FC236}">
                <a16:creationId xmlns:a16="http://schemas.microsoft.com/office/drawing/2014/main" id="{0E3B88CE-2E90-533F-A788-FACF50732BF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34065" y="3429000"/>
            <a:ext cx="252748" cy="252748"/>
          </a:xfrm>
          <a:prstGeom prst="rect">
            <a:avLst/>
          </a:prstGeom>
        </p:spPr>
      </p:pic>
      <p:pic>
        <p:nvPicPr>
          <p:cNvPr id="14" name="Graphic 13" descr="Top Hat with solid fill">
            <a:extLst>
              <a:ext uri="{FF2B5EF4-FFF2-40B4-BE49-F238E27FC236}">
                <a16:creationId xmlns:a16="http://schemas.microsoft.com/office/drawing/2014/main" id="{33429A28-34B8-7C04-8845-0CC1B3EF561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817608" y="3429000"/>
            <a:ext cx="252748" cy="252748"/>
          </a:xfrm>
          <a:prstGeom prst="rect">
            <a:avLst/>
          </a:prstGeom>
        </p:spPr>
      </p:pic>
    </p:spTree>
    <p:extLst>
      <p:ext uri="{BB962C8B-B14F-4D97-AF65-F5344CB8AC3E}">
        <p14:creationId xmlns:p14="http://schemas.microsoft.com/office/powerpoint/2010/main" val="29404277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07094-1601-B173-9535-33B3E58F1C0B}"/>
              </a:ext>
            </a:extLst>
          </p:cNvPr>
          <p:cNvSpPr>
            <a:spLocks noGrp="1"/>
          </p:cNvSpPr>
          <p:nvPr>
            <p:ph type="title"/>
          </p:nvPr>
        </p:nvSpPr>
        <p:spPr>
          <a:xfrm>
            <a:off x="899160" y="137160"/>
            <a:ext cx="9131808" cy="1249680"/>
          </a:xfrm>
        </p:spPr>
        <p:txBody>
          <a:bodyPr/>
          <a:lstStyle/>
          <a:p>
            <a:r>
              <a:rPr lang="en-US" dirty="0"/>
              <a:t>Solution 3 – Season of the Year (member)</a:t>
            </a:r>
          </a:p>
        </p:txBody>
      </p:sp>
      <p:sp>
        <p:nvSpPr>
          <p:cNvPr id="4" name="Slide Number Placeholder 3">
            <a:extLst>
              <a:ext uri="{FF2B5EF4-FFF2-40B4-BE49-F238E27FC236}">
                <a16:creationId xmlns:a16="http://schemas.microsoft.com/office/drawing/2014/main" id="{CC3896F7-CEFD-D3A8-EE6A-2A7EA5E4A9BE}"/>
              </a:ext>
            </a:extLst>
          </p:cNvPr>
          <p:cNvSpPr>
            <a:spLocks noGrp="1"/>
          </p:cNvSpPr>
          <p:nvPr>
            <p:ph type="sldNum" sz="quarter" idx="12"/>
          </p:nvPr>
        </p:nvSpPr>
        <p:spPr/>
        <p:txBody>
          <a:bodyPr/>
          <a:lstStyle/>
          <a:p>
            <a:fld id="{B5CEABB6-07DC-46E8-9B57-56EC44A396E5}" type="slidenum">
              <a:rPr lang="en-US" smtClean="0"/>
              <a:pPr/>
              <a:t>27</a:t>
            </a:fld>
            <a:endParaRPr lang="en-US" dirty="0"/>
          </a:p>
        </p:txBody>
      </p:sp>
      <p:graphicFrame>
        <p:nvGraphicFramePr>
          <p:cNvPr id="6" name="Table 5">
            <a:extLst>
              <a:ext uri="{FF2B5EF4-FFF2-40B4-BE49-F238E27FC236}">
                <a16:creationId xmlns:a16="http://schemas.microsoft.com/office/drawing/2014/main" id="{EA5E55EA-9C85-BEC2-B899-CE8A54257208}"/>
              </a:ext>
            </a:extLst>
          </p:cNvPr>
          <p:cNvGraphicFramePr>
            <a:graphicFrameLocks noGrp="1"/>
          </p:cNvGraphicFramePr>
          <p:nvPr>
            <p:extLst>
              <p:ext uri="{D42A27DB-BD31-4B8C-83A1-F6EECF244321}">
                <p14:modId xmlns:p14="http://schemas.microsoft.com/office/powerpoint/2010/main" val="1415610168"/>
              </p:ext>
            </p:extLst>
          </p:nvPr>
        </p:nvGraphicFramePr>
        <p:xfrm>
          <a:off x="593404" y="2076612"/>
          <a:ext cx="11005192" cy="3822535"/>
        </p:xfrm>
        <a:graphic>
          <a:graphicData uri="http://schemas.openxmlformats.org/drawingml/2006/table">
            <a:tbl>
              <a:tblPr/>
              <a:tblGrid>
                <a:gridCol w="1000472">
                  <a:extLst>
                    <a:ext uri="{9D8B030D-6E8A-4147-A177-3AD203B41FA5}">
                      <a16:colId xmlns:a16="http://schemas.microsoft.com/office/drawing/2014/main" val="2141300989"/>
                    </a:ext>
                  </a:extLst>
                </a:gridCol>
                <a:gridCol w="1000472">
                  <a:extLst>
                    <a:ext uri="{9D8B030D-6E8A-4147-A177-3AD203B41FA5}">
                      <a16:colId xmlns:a16="http://schemas.microsoft.com/office/drawing/2014/main" val="2706292627"/>
                    </a:ext>
                  </a:extLst>
                </a:gridCol>
                <a:gridCol w="1000472">
                  <a:extLst>
                    <a:ext uri="{9D8B030D-6E8A-4147-A177-3AD203B41FA5}">
                      <a16:colId xmlns:a16="http://schemas.microsoft.com/office/drawing/2014/main" val="4220232716"/>
                    </a:ext>
                  </a:extLst>
                </a:gridCol>
                <a:gridCol w="1000472">
                  <a:extLst>
                    <a:ext uri="{9D8B030D-6E8A-4147-A177-3AD203B41FA5}">
                      <a16:colId xmlns:a16="http://schemas.microsoft.com/office/drawing/2014/main" val="2776312386"/>
                    </a:ext>
                  </a:extLst>
                </a:gridCol>
                <a:gridCol w="1000472">
                  <a:extLst>
                    <a:ext uri="{9D8B030D-6E8A-4147-A177-3AD203B41FA5}">
                      <a16:colId xmlns:a16="http://schemas.microsoft.com/office/drawing/2014/main" val="4113822285"/>
                    </a:ext>
                  </a:extLst>
                </a:gridCol>
                <a:gridCol w="1000472">
                  <a:extLst>
                    <a:ext uri="{9D8B030D-6E8A-4147-A177-3AD203B41FA5}">
                      <a16:colId xmlns:a16="http://schemas.microsoft.com/office/drawing/2014/main" val="1757729091"/>
                    </a:ext>
                  </a:extLst>
                </a:gridCol>
                <a:gridCol w="1000472">
                  <a:extLst>
                    <a:ext uri="{9D8B030D-6E8A-4147-A177-3AD203B41FA5}">
                      <a16:colId xmlns:a16="http://schemas.microsoft.com/office/drawing/2014/main" val="2195749659"/>
                    </a:ext>
                  </a:extLst>
                </a:gridCol>
                <a:gridCol w="1000472">
                  <a:extLst>
                    <a:ext uri="{9D8B030D-6E8A-4147-A177-3AD203B41FA5}">
                      <a16:colId xmlns:a16="http://schemas.microsoft.com/office/drawing/2014/main" val="3998213143"/>
                    </a:ext>
                  </a:extLst>
                </a:gridCol>
                <a:gridCol w="1000472">
                  <a:extLst>
                    <a:ext uri="{9D8B030D-6E8A-4147-A177-3AD203B41FA5}">
                      <a16:colId xmlns:a16="http://schemas.microsoft.com/office/drawing/2014/main" val="668971306"/>
                    </a:ext>
                  </a:extLst>
                </a:gridCol>
                <a:gridCol w="1000472">
                  <a:extLst>
                    <a:ext uri="{9D8B030D-6E8A-4147-A177-3AD203B41FA5}">
                      <a16:colId xmlns:a16="http://schemas.microsoft.com/office/drawing/2014/main" val="3170505280"/>
                    </a:ext>
                  </a:extLst>
                </a:gridCol>
                <a:gridCol w="1000472">
                  <a:extLst>
                    <a:ext uri="{9D8B030D-6E8A-4147-A177-3AD203B41FA5}">
                      <a16:colId xmlns:a16="http://schemas.microsoft.com/office/drawing/2014/main" val="1299114798"/>
                    </a:ext>
                  </a:extLst>
                </a:gridCol>
              </a:tblGrid>
              <a:tr h="857088">
                <a:tc>
                  <a:txBody>
                    <a:bodyPr/>
                    <a:lstStyle/>
                    <a:p>
                      <a:pPr algn="l"/>
                      <a:r>
                        <a:rPr lang="en-US" sz="1400" b="1" dirty="0">
                          <a:effectLst/>
                        </a:rPr>
                        <a:t>Season of the Year</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Minimum Ride Length</a:t>
                      </a:r>
                    </a:p>
                    <a:p>
                      <a:pPr algn="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Maximum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Average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Median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Mode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25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75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IQR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Standard Deviation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Variance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670360">
                <a:tc>
                  <a:txBody>
                    <a:bodyPr/>
                    <a:lstStyle/>
                    <a:p>
                      <a:pPr algn="l" fontAlgn="ctr"/>
                      <a:r>
                        <a:rPr lang="en-US" sz="1600" b="0" i="0" u="none" strike="noStrike" dirty="0">
                          <a:solidFill>
                            <a:srgbClr val="000000"/>
                          </a:solidFill>
                          <a:effectLst/>
                          <a:latin typeface="+mn-lt"/>
                        </a:rPr>
                        <a:t>Spring</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10.45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8.45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4.53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7.16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670360">
                <a:tc>
                  <a:txBody>
                    <a:bodyPr/>
                    <a:lstStyle/>
                    <a:p>
                      <a:pPr algn="l" fontAlgn="ctr"/>
                      <a:r>
                        <a:rPr lang="en-US" sz="1600" b="0" i="0" u="none" strike="noStrike" dirty="0">
                          <a:solidFill>
                            <a:srgbClr val="000000"/>
                          </a:solidFill>
                          <a:effectLst/>
                          <a:latin typeface="+mn-lt"/>
                        </a:rPr>
                        <a:t>Summer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5.67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15.05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9.46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670360">
                <a:tc>
                  <a:txBody>
                    <a:bodyPr/>
                    <a:lstStyle/>
                    <a:p>
                      <a:pPr algn="l" fontAlgn="ctr"/>
                      <a:r>
                        <a:rPr lang="en-US" sz="1600" b="0" i="0" u="none" strike="noStrike" dirty="0">
                          <a:solidFill>
                            <a:srgbClr val="000000"/>
                          </a:solidFill>
                          <a:effectLst/>
                          <a:latin typeface="+mn-lt"/>
                        </a:rPr>
                        <a:t>Fall</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10.18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8.23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13.46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222295150"/>
                  </a:ext>
                </a:extLst>
              </a:tr>
              <a:tr h="670360">
                <a:tc>
                  <a:txBody>
                    <a:bodyPr/>
                    <a:lstStyle/>
                    <a:p>
                      <a:pPr algn="l" fontAlgn="ctr"/>
                      <a:r>
                        <a:rPr lang="en-US" sz="1600" b="0" i="0" u="none" strike="noStrike" dirty="0">
                          <a:solidFill>
                            <a:srgbClr val="000000"/>
                          </a:solidFill>
                          <a:effectLst/>
                          <a:latin typeface="+mn-lt"/>
                        </a:rPr>
                        <a:t>Winter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9.43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7.53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4.65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4.68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12.23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7.55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6.57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4.68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19962869"/>
                  </a:ext>
                </a:extLst>
              </a:tr>
            </a:tbl>
          </a:graphicData>
        </a:graphic>
      </p:graphicFrame>
    </p:spTree>
    <p:extLst>
      <p:ext uri="{BB962C8B-B14F-4D97-AF65-F5344CB8AC3E}">
        <p14:creationId xmlns:p14="http://schemas.microsoft.com/office/powerpoint/2010/main" val="39914499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AB6DB-B5E9-F05E-EE74-DA6AF4282F83}"/>
              </a:ext>
            </a:extLst>
          </p:cNvPr>
          <p:cNvSpPr>
            <a:spLocks noGrp="1"/>
          </p:cNvSpPr>
          <p:nvPr>
            <p:ph type="title"/>
          </p:nvPr>
        </p:nvSpPr>
        <p:spPr>
          <a:xfrm>
            <a:off x="899160" y="137160"/>
            <a:ext cx="8839200" cy="1249680"/>
          </a:xfrm>
        </p:spPr>
        <p:txBody>
          <a:bodyPr/>
          <a:lstStyle/>
          <a:p>
            <a:r>
              <a:rPr lang="en-US" dirty="0"/>
              <a:t>Solution 3 – Season of the Year (Casual)</a:t>
            </a:r>
          </a:p>
        </p:txBody>
      </p:sp>
      <p:sp>
        <p:nvSpPr>
          <p:cNvPr id="4" name="Slide Number Placeholder 3">
            <a:extLst>
              <a:ext uri="{FF2B5EF4-FFF2-40B4-BE49-F238E27FC236}">
                <a16:creationId xmlns:a16="http://schemas.microsoft.com/office/drawing/2014/main" id="{4887414B-DF60-4325-7782-DDCA342829E8}"/>
              </a:ext>
            </a:extLst>
          </p:cNvPr>
          <p:cNvSpPr>
            <a:spLocks noGrp="1"/>
          </p:cNvSpPr>
          <p:nvPr>
            <p:ph type="sldNum" sz="quarter" idx="12"/>
          </p:nvPr>
        </p:nvSpPr>
        <p:spPr/>
        <p:txBody>
          <a:bodyPr/>
          <a:lstStyle/>
          <a:p>
            <a:fld id="{B5CEABB6-07DC-46E8-9B57-56EC44A396E5}" type="slidenum">
              <a:rPr lang="en-US" smtClean="0"/>
              <a:pPr/>
              <a:t>28</a:t>
            </a:fld>
            <a:endParaRPr lang="en-US" dirty="0"/>
          </a:p>
        </p:txBody>
      </p:sp>
      <p:graphicFrame>
        <p:nvGraphicFramePr>
          <p:cNvPr id="6" name="Table 5">
            <a:extLst>
              <a:ext uri="{FF2B5EF4-FFF2-40B4-BE49-F238E27FC236}">
                <a16:creationId xmlns:a16="http://schemas.microsoft.com/office/drawing/2014/main" id="{8C07BB52-FB07-3D27-AC9C-FDE6FAC9F988}"/>
              </a:ext>
            </a:extLst>
          </p:cNvPr>
          <p:cNvGraphicFramePr>
            <a:graphicFrameLocks noGrp="1"/>
          </p:cNvGraphicFramePr>
          <p:nvPr>
            <p:extLst>
              <p:ext uri="{D42A27DB-BD31-4B8C-83A1-F6EECF244321}">
                <p14:modId xmlns:p14="http://schemas.microsoft.com/office/powerpoint/2010/main" val="1801453583"/>
              </p:ext>
            </p:extLst>
          </p:nvPr>
        </p:nvGraphicFramePr>
        <p:xfrm>
          <a:off x="593404" y="2076612"/>
          <a:ext cx="11005192" cy="3822535"/>
        </p:xfrm>
        <a:graphic>
          <a:graphicData uri="http://schemas.openxmlformats.org/drawingml/2006/table">
            <a:tbl>
              <a:tblPr/>
              <a:tblGrid>
                <a:gridCol w="1000472">
                  <a:extLst>
                    <a:ext uri="{9D8B030D-6E8A-4147-A177-3AD203B41FA5}">
                      <a16:colId xmlns:a16="http://schemas.microsoft.com/office/drawing/2014/main" val="2141300989"/>
                    </a:ext>
                  </a:extLst>
                </a:gridCol>
                <a:gridCol w="1000472">
                  <a:extLst>
                    <a:ext uri="{9D8B030D-6E8A-4147-A177-3AD203B41FA5}">
                      <a16:colId xmlns:a16="http://schemas.microsoft.com/office/drawing/2014/main" val="2706292627"/>
                    </a:ext>
                  </a:extLst>
                </a:gridCol>
                <a:gridCol w="1000472">
                  <a:extLst>
                    <a:ext uri="{9D8B030D-6E8A-4147-A177-3AD203B41FA5}">
                      <a16:colId xmlns:a16="http://schemas.microsoft.com/office/drawing/2014/main" val="4220232716"/>
                    </a:ext>
                  </a:extLst>
                </a:gridCol>
                <a:gridCol w="1000472">
                  <a:extLst>
                    <a:ext uri="{9D8B030D-6E8A-4147-A177-3AD203B41FA5}">
                      <a16:colId xmlns:a16="http://schemas.microsoft.com/office/drawing/2014/main" val="2776312386"/>
                    </a:ext>
                  </a:extLst>
                </a:gridCol>
                <a:gridCol w="1000472">
                  <a:extLst>
                    <a:ext uri="{9D8B030D-6E8A-4147-A177-3AD203B41FA5}">
                      <a16:colId xmlns:a16="http://schemas.microsoft.com/office/drawing/2014/main" val="4113822285"/>
                    </a:ext>
                  </a:extLst>
                </a:gridCol>
                <a:gridCol w="1000472">
                  <a:extLst>
                    <a:ext uri="{9D8B030D-6E8A-4147-A177-3AD203B41FA5}">
                      <a16:colId xmlns:a16="http://schemas.microsoft.com/office/drawing/2014/main" val="1757729091"/>
                    </a:ext>
                  </a:extLst>
                </a:gridCol>
                <a:gridCol w="1000472">
                  <a:extLst>
                    <a:ext uri="{9D8B030D-6E8A-4147-A177-3AD203B41FA5}">
                      <a16:colId xmlns:a16="http://schemas.microsoft.com/office/drawing/2014/main" val="2195749659"/>
                    </a:ext>
                  </a:extLst>
                </a:gridCol>
                <a:gridCol w="1000472">
                  <a:extLst>
                    <a:ext uri="{9D8B030D-6E8A-4147-A177-3AD203B41FA5}">
                      <a16:colId xmlns:a16="http://schemas.microsoft.com/office/drawing/2014/main" val="3998213143"/>
                    </a:ext>
                  </a:extLst>
                </a:gridCol>
                <a:gridCol w="1000472">
                  <a:extLst>
                    <a:ext uri="{9D8B030D-6E8A-4147-A177-3AD203B41FA5}">
                      <a16:colId xmlns:a16="http://schemas.microsoft.com/office/drawing/2014/main" val="668971306"/>
                    </a:ext>
                  </a:extLst>
                </a:gridCol>
                <a:gridCol w="1000472">
                  <a:extLst>
                    <a:ext uri="{9D8B030D-6E8A-4147-A177-3AD203B41FA5}">
                      <a16:colId xmlns:a16="http://schemas.microsoft.com/office/drawing/2014/main" val="3170505280"/>
                    </a:ext>
                  </a:extLst>
                </a:gridCol>
                <a:gridCol w="1000472">
                  <a:extLst>
                    <a:ext uri="{9D8B030D-6E8A-4147-A177-3AD203B41FA5}">
                      <a16:colId xmlns:a16="http://schemas.microsoft.com/office/drawing/2014/main" val="1299114798"/>
                    </a:ext>
                  </a:extLst>
                </a:gridCol>
              </a:tblGrid>
              <a:tr h="857088">
                <a:tc>
                  <a:txBody>
                    <a:bodyPr/>
                    <a:lstStyle/>
                    <a:p>
                      <a:pPr algn="l"/>
                      <a:r>
                        <a:rPr lang="en-US" sz="1400" b="1" dirty="0">
                          <a:effectLst/>
                        </a:rPr>
                        <a:t>Season of the Year</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Minimum Ride Length</a:t>
                      </a:r>
                    </a:p>
                    <a:p>
                      <a:pPr algn="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Maximum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Average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Median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Mode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25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75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IQR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Standard Deviation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Variance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670360">
                <a:tc>
                  <a:txBody>
                    <a:bodyPr/>
                    <a:lstStyle/>
                    <a:p>
                      <a:pPr algn="l" fontAlgn="ctr"/>
                      <a:r>
                        <a:rPr lang="en-US" sz="1600" b="0" i="0" u="none" strike="noStrike" dirty="0">
                          <a:solidFill>
                            <a:srgbClr val="000000"/>
                          </a:solidFill>
                          <a:effectLst/>
                          <a:latin typeface="+mn-lt"/>
                        </a:rPr>
                        <a:t>Spring</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6.42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17.77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6.42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670360">
                <a:tc>
                  <a:txBody>
                    <a:bodyPr/>
                    <a:lstStyle/>
                    <a:p>
                      <a:pPr algn="l" fontAlgn="ctr"/>
                      <a:r>
                        <a:rPr lang="en-US" sz="1600" b="0" i="0" u="none" strike="noStrike" dirty="0">
                          <a:solidFill>
                            <a:srgbClr val="000000"/>
                          </a:solidFill>
                          <a:effectLst/>
                          <a:latin typeface="+mn-lt"/>
                        </a:rPr>
                        <a:t>Summer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11.69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6.95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7.16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18.48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7.16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670360">
                <a:tc>
                  <a:txBody>
                    <a:bodyPr/>
                    <a:lstStyle/>
                    <a:p>
                      <a:pPr algn="l" fontAlgn="ctr"/>
                      <a:r>
                        <a:rPr lang="en-US" sz="1600" b="0" i="0" u="none" strike="noStrike" dirty="0">
                          <a:solidFill>
                            <a:srgbClr val="000000"/>
                          </a:solidFill>
                          <a:effectLst/>
                          <a:latin typeface="+mn-lt"/>
                        </a:rPr>
                        <a:t>Fall</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9.84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16.13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7.69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222295150"/>
                  </a:ext>
                </a:extLst>
              </a:tr>
              <a:tr h="670360">
                <a:tc>
                  <a:txBody>
                    <a:bodyPr/>
                    <a:lstStyle/>
                    <a:p>
                      <a:pPr algn="l" fontAlgn="ctr"/>
                      <a:r>
                        <a:rPr lang="en-US" sz="1600" b="0" i="0" u="none" strike="noStrike" dirty="0">
                          <a:solidFill>
                            <a:srgbClr val="000000"/>
                          </a:solidFill>
                          <a:effectLst/>
                          <a:latin typeface="+mn-lt"/>
                        </a:rPr>
                        <a:t>Winter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13.33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8.18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5.15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19962869"/>
                  </a:ext>
                </a:extLst>
              </a:tr>
            </a:tbl>
          </a:graphicData>
        </a:graphic>
      </p:graphicFrame>
    </p:spTree>
    <p:extLst>
      <p:ext uri="{BB962C8B-B14F-4D97-AF65-F5344CB8AC3E}">
        <p14:creationId xmlns:p14="http://schemas.microsoft.com/office/powerpoint/2010/main" val="11289877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7338064" cy="1249680"/>
          </a:xfrm>
        </p:spPr>
        <p:txBody>
          <a:bodyPr/>
          <a:lstStyle/>
          <a:p>
            <a:r>
              <a:rPr lang="en-US" dirty="0"/>
              <a:t>Solution 4 – Month of the Year</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29</a:t>
            </a:fld>
            <a:endParaRPr lang="en-US" dirty="0"/>
          </a:p>
        </p:txBody>
      </p:sp>
      <p:graphicFrame>
        <p:nvGraphicFramePr>
          <p:cNvPr id="7" name="Table 6">
            <a:extLst>
              <a:ext uri="{FF2B5EF4-FFF2-40B4-BE49-F238E27FC236}">
                <a16:creationId xmlns:a16="http://schemas.microsoft.com/office/drawing/2014/main" id="{1102A433-0456-EA36-4908-4EF245B3AF09}"/>
              </a:ext>
            </a:extLst>
          </p:cNvPr>
          <p:cNvGraphicFramePr>
            <a:graphicFrameLocks noGrp="1"/>
          </p:cNvGraphicFramePr>
          <p:nvPr>
            <p:extLst>
              <p:ext uri="{D42A27DB-BD31-4B8C-83A1-F6EECF244321}">
                <p14:modId xmlns:p14="http://schemas.microsoft.com/office/powerpoint/2010/main" val="198012527"/>
              </p:ext>
            </p:extLst>
          </p:nvPr>
        </p:nvGraphicFramePr>
        <p:xfrm>
          <a:off x="1170185" y="1769810"/>
          <a:ext cx="9668750" cy="3478530"/>
        </p:xfrm>
        <a:graphic>
          <a:graphicData uri="http://schemas.openxmlformats.org/drawingml/2006/table">
            <a:tbl>
              <a:tblPr/>
              <a:tblGrid>
                <a:gridCol w="1933750">
                  <a:extLst>
                    <a:ext uri="{9D8B030D-6E8A-4147-A177-3AD203B41FA5}">
                      <a16:colId xmlns:a16="http://schemas.microsoft.com/office/drawing/2014/main" val="784158723"/>
                    </a:ext>
                  </a:extLst>
                </a:gridCol>
                <a:gridCol w="1933750">
                  <a:extLst>
                    <a:ext uri="{9D8B030D-6E8A-4147-A177-3AD203B41FA5}">
                      <a16:colId xmlns:a16="http://schemas.microsoft.com/office/drawing/2014/main" val="3067897449"/>
                    </a:ext>
                  </a:extLst>
                </a:gridCol>
                <a:gridCol w="1933750">
                  <a:extLst>
                    <a:ext uri="{9D8B030D-6E8A-4147-A177-3AD203B41FA5}">
                      <a16:colId xmlns:a16="http://schemas.microsoft.com/office/drawing/2014/main" val="758092673"/>
                    </a:ext>
                  </a:extLst>
                </a:gridCol>
                <a:gridCol w="1933750">
                  <a:extLst>
                    <a:ext uri="{9D8B030D-6E8A-4147-A177-3AD203B41FA5}">
                      <a16:colId xmlns:a16="http://schemas.microsoft.com/office/drawing/2014/main" val="1457899526"/>
                    </a:ext>
                  </a:extLst>
                </a:gridCol>
                <a:gridCol w="1933750">
                  <a:extLst>
                    <a:ext uri="{9D8B030D-6E8A-4147-A177-3AD203B41FA5}">
                      <a16:colId xmlns:a16="http://schemas.microsoft.com/office/drawing/2014/main" val="288396436"/>
                    </a:ext>
                  </a:extLst>
                </a:gridCol>
              </a:tblGrid>
              <a:tr h="340575">
                <a:tc>
                  <a:txBody>
                    <a:bodyPr/>
                    <a:lstStyle/>
                    <a:p>
                      <a:pPr algn="ctr"/>
                      <a:endParaRPr lang="en-US" sz="1800" b="1" dirty="0">
                        <a:effectLst/>
                      </a:endParaRPr>
                    </a:p>
                  </a:txBody>
                  <a:tcPr marL="57150" marR="57150" marB="28575"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gridSpan="2">
                  <a:txBody>
                    <a:bodyPr/>
                    <a:lstStyle/>
                    <a:p>
                      <a:pPr algn="ctr"/>
                      <a:r>
                        <a:rPr lang="en-US" sz="1800" b="1" dirty="0">
                          <a:effectLst/>
                        </a:rPr>
                        <a:t>Members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hMerge="1">
                  <a:txBody>
                    <a:bodyPr/>
                    <a:lstStyle/>
                    <a:p>
                      <a:endParaRPr lang="en-US" sz="1400" dirty="0">
                        <a:effectLst/>
                      </a:endParaRPr>
                    </a:p>
                  </a:txBody>
                  <a:tcPr marL="57150" marR="57150" marB="28575" anchor="ctr">
                    <a:lnL>
                      <a:noFill/>
                    </a:lnL>
                    <a:lnR>
                      <a:noFill/>
                    </a:lnR>
                    <a:lnT>
                      <a:noFill/>
                    </a:lnT>
                    <a:lnB>
                      <a:noFill/>
                    </a:lnB>
                    <a:solidFill>
                      <a:srgbClr val="FFFFFF"/>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effectLst/>
                        </a:rPr>
                        <a:t>Casual</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hMerge="1">
                  <a:txBody>
                    <a:bodyPr/>
                    <a:lstStyle/>
                    <a:p>
                      <a:endParaRPr dirty="0"/>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extLst>
                  <a:ext uri="{0D108BD9-81ED-4DB2-BD59-A6C34878D82A}">
                    <a16:rowId xmlns:a16="http://schemas.microsoft.com/office/drawing/2014/main" val="1253780370"/>
                  </a:ext>
                </a:extLst>
              </a:tr>
              <a:tr h="608569">
                <a:tc>
                  <a:txBody>
                    <a:bodyPr/>
                    <a:lstStyle/>
                    <a:p>
                      <a:pPr algn="ctr"/>
                      <a:r>
                        <a:rPr lang="en-US" sz="1600" b="1" dirty="0">
                          <a:effectLst/>
                        </a:rPr>
                        <a:t>Month of the Year</a:t>
                      </a:r>
                    </a:p>
                    <a:p>
                      <a:pPr algn="ctr"/>
                      <a:r>
                        <a:rPr lang="en-US" sz="1600" b="1" dirty="0">
                          <a:effectLst/>
                        </a:rPr>
                        <a:t>(Trip Start)</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a:r>
                        <a:rPr lang="en-US" sz="1800" b="1" dirty="0">
                          <a:effectLst/>
                        </a:rPr>
                        <a:t>Average Ride Length (mins)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effectLs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ctr"/>
                      <a:r>
                        <a:rPr lang="en-US" sz="1800" b="1" dirty="0">
                          <a:effectLst/>
                        </a:rPr>
                        <a:t>Average Ride Length (mins)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ctr"/>
                      <a:r>
                        <a:rPr lang="en-US" sz="1800" b="1" dirty="0">
                          <a:effectLs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extLst>
                  <a:ext uri="{0D108BD9-81ED-4DB2-BD59-A6C34878D82A}">
                    <a16:rowId xmlns:a16="http://schemas.microsoft.com/office/drawing/2014/main" val="1171378232"/>
                  </a:ext>
                </a:extLst>
              </a:tr>
              <a:tr h="182880">
                <a:tc>
                  <a:txBody>
                    <a:bodyPr/>
                    <a:lstStyle/>
                    <a:p>
                      <a:pPr algn="l" fontAlgn="ctr"/>
                      <a:r>
                        <a:rPr lang="en-US" sz="1200" b="0" i="0" u="none" strike="noStrike" dirty="0">
                          <a:solidFill>
                            <a:srgbClr val="000000"/>
                          </a:solidFill>
                          <a:effectLst/>
                          <a:latin typeface="+mn-lt"/>
                        </a:rPr>
                        <a:t>Jan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dirty="0">
                          <a:solidFill>
                            <a:srgbClr val="000000"/>
                          </a:solidFill>
                          <a:effectLst/>
                          <a:latin typeface="+mn-lt"/>
                        </a:rPr>
                        <a:t>9.02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      113,666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9.23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        22,478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597064613"/>
                  </a:ext>
                </a:extLst>
              </a:tr>
              <a:tr h="182880">
                <a:tc>
                  <a:txBody>
                    <a:bodyPr/>
                    <a:lstStyle/>
                    <a:p>
                      <a:pPr algn="l" fontAlgn="ctr"/>
                      <a:r>
                        <a:rPr lang="en-US" sz="1200" b="0" i="0" u="none" strike="noStrike" dirty="0">
                          <a:solidFill>
                            <a:srgbClr val="000000"/>
                          </a:solidFill>
                          <a:effectLst/>
                          <a:latin typeface="+mn-lt"/>
                        </a:rPr>
                        <a:t>Feb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      167,207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10.98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        41,409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42513891"/>
                  </a:ext>
                </a:extLst>
              </a:tr>
              <a:tr h="182880">
                <a:tc>
                  <a:txBody>
                    <a:bodyPr/>
                    <a:lstStyle/>
                    <a:p>
                      <a:pPr algn="l" fontAlgn="ctr"/>
                      <a:r>
                        <a:rPr lang="en-US" sz="1200" b="0" i="0" u="none" strike="noStrike" dirty="0">
                          <a:solidFill>
                            <a:srgbClr val="000000"/>
                          </a:solidFill>
                          <a:effectLst/>
                          <a:latin typeface="+mn-lt"/>
                        </a:rPr>
                        <a:t>Mar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dirty="0">
                          <a:solidFill>
                            <a:srgbClr val="000000"/>
                          </a:solidFill>
                          <a:effectLst/>
                          <a:latin typeface="+mn-lt"/>
                        </a:rPr>
                        <a:t>9.79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dirty="0">
                          <a:solidFill>
                            <a:srgbClr val="000000"/>
                          </a:solidFill>
                          <a:effectLst/>
                          <a:latin typeface="+mn-lt"/>
                        </a:rPr>
                        <a:t>      207,534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11.93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        70,235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782252621"/>
                  </a:ext>
                </a:extLst>
              </a:tr>
              <a:tr h="182880">
                <a:tc>
                  <a:txBody>
                    <a:bodyPr/>
                    <a:lstStyle/>
                    <a:p>
                      <a:pPr algn="l" fontAlgn="ctr"/>
                      <a:r>
                        <a:rPr lang="en-US" sz="1200" b="0" i="0" u="none" strike="noStrike" dirty="0">
                          <a:solidFill>
                            <a:srgbClr val="000000"/>
                          </a:solidFill>
                          <a:effectLst/>
                          <a:latin typeface="+mn-lt"/>
                        </a:rPr>
                        <a:t>Apr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10.2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      266,300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12.48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      108,277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89181452"/>
                  </a:ext>
                </a:extLst>
              </a:tr>
              <a:tr h="182880">
                <a:tc>
                  <a:txBody>
                    <a:bodyPr/>
                    <a:lstStyle/>
                    <a:p>
                      <a:pPr algn="l" fontAlgn="ctr"/>
                      <a:r>
                        <a:rPr lang="en-US" sz="1200" b="0" i="0" u="none" strike="noStrike">
                          <a:solidFill>
                            <a:srgbClr val="000000"/>
                          </a:solidFill>
                          <a:effectLst/>
                          <a:latin typeface="+mn-lt"/>
                        </a:rPr>
                        <a:t>May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11.03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dirty="0">
                          <a:solidFill>
                            <a:srgbClr val="000000"/>
                          </a:solidFill>
                          <a:effectLst/>
                          <a:latin typeface="+mn-lt"/>
                        </a:rPr>
                        <a:t>      353,135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13.38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      184,856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792948911"/>
                  </a:ext>
                </a:extLst>
              </a:tr>
              <a:tr h="182880">
                <a:tc>
                  <a:txBody>
                    <a:bodyPr/>
                    <a:lstStyle/>
                    <a:p>
                      <a:pPr algn="l" fontAlgn="ctr"/>
                      <a:r>
                        <a:rPr lang="en-US" sz="1200" b="0" i="0" u="none" strike="noStrike" dirty="0">
                          <a:solidFill>
                            <a:srgbClr val="000000"/>
                          </a:solidFill>
                          <a:effectLst/>
                          <a:latin typeface="+mn-lt"/>
                        </a:rPr>
                        <a:t>Jun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11.34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mn-lt"/>
                        </a:rPr>
                        <a:t>      383,128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mn-lt"/>
                        </a:rPr>
                        <a:t>13.55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mn-lt"/>
                        </a:rPr>
                        <a:t>      244,131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12591699"/>
                  </a:ext>
                </a:extLst>
              </a:tr>
              <a:tr h="182880">
                <a:tc>
                  <a:txBody>
                    <a:bodyPr/>
                    <a:lstStyle/>
                    <a:p>
                      <a:pPr algn="l" fontAlgn="ctr"/>
                      <a:r>
                        <a:rPr lang="en-US" sz="1200" b="0" i="0" u="none" strike="noStrike">
                          <a:solidFill>
                            <a:srgbClr val="000000"/>
                          </a:solidFill>
                          <a:effectLst/>
                          <a:latin typeface="+mn-lt"/>
                        </a:rPr>
                        <a:t>Jul</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11.25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mn-lt"/>
                        </a:rPr>
                        <a:t>      402,403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mn-lt"/>
                        </a:rPr>
                        <a:t>13.58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mn-lt"/>
                        </a:rPr>
                        <a:t>      257,447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71382"/>
                  </a:ext>
                </a:extLst>
              </a:tr>
              <a:tr h="182880">
                <a:tc>
                  <a:txBody>
                    <a:bodyPr/>
                    <a:lstStyle/>
                    <a:p>
                      <a:pPr algn="l" fontAlgn="ctr"/>
                      <a:r>
                        <a:rPr lang="en-US" sz="1200" b="0" i="0" u="none" strike="noStrike" dirty="0">
                          <a:solidFill>
                            <a:srgbClr val="000000"/>
                          </a:solidFill>
                          <a:effectLst/>
                          <a:latin typeface="+mn-lt"/>
                        </a:rPr>
                        <a:t>Aug</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11.05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mn-lt"/>
                        </a:rPr>
                        <a:t>      411,525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mn-lt"/>
                        </a:rPr>
                        <a:t>13.31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mn-lt"/>
                        </a:rPr>
                        <a:t>      261,561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46457470"/>
                  </a:ext>
                </a:extLst>
              </a:tr>
              <a:tr h="182880">
                <a:tc>
                  <a:txBody>
                    <a:bodyPr/>
                    <a:lstStyle/>
                    <a:p>
                      <a:pPr algn="l" fontAlgn="ctr"/>
                      <a:r>
                        <a:rPr lang="en-US" sz="1200" b="0" i="0" u="none" strike="noStrike">
                          <a:solidFill>
                            <a:srgbClr val="000000"/>
                          </a:solidFill>
                          <a:effectLst/>
                          <a:latin typeface="+mn-lt"/>
                        </a:rPr>
                        <a:t>Sep</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10.49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mn-lt"/>
                        </a:rPr>
                        <a:t>      449,449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mn-lt"/>
                        </a:rPr>
                        <a:t>12.13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mn-lt"/>
                        </a:rPr>
                        <a:t>      295,363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17203255"/>
                  </a:ext>
                </a:extLst>
              </a:tr>
              <a:tr h="182880">
                <a:tc>
                  <a:txBody>
                    <a:bodyPr/>
                    <a:lstStyle/>
                    <a:p>
                      <a:pPr algn="l" fontAlgn="ctr"/>
                      <a:r>
                        <a:rPr lang="en-US" sz="1200" b="0" i="0" u="none" strike="noStrike" dirty="0">
                          <a:solidFill>
                            <a:srgbClr val="000000"/>
                          </a:solidFill>
                          <a:effectLst/>
                          <a:latin typeface="+mn-lt"/>
                        </a:rPr>
                        <a:t>Oct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10.19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mn-lt"/>
                        </a:rPr>
                        <a:t>      381,618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mn-lt"/>
                        </a:rPr>
                        <a:t>12.13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mn-lt"/>
                        </a:rPr>
                        <a:t>      184,041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94577005"/>
                  </a:ext>
                </a:extLst>
              </a:tr>
              <a:tr h="182880">
                <a:tc>
                  <a:txBody>
                    <a:bodyPr/>
                    <a:lstStyle/>
                    <a:p>
                      <a:pPr algn="l" fontAlgn="ctr"/>
                      <a:r>
                        <a:rPr lang="en-US" sz="1200" b="0" i="0" u="none" strike="noStrike" dirty="0">
                          <a:solidFill>
                            <a:srgbClr val="000000"/>
                          </a:solidFill>
                          <a:effectLst/>
                          <a:latin typeface="+mn-lt"/>
                        </a:rPr>
                        <a:t>Nov</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a:solidFill>
                            <a:srgbClr val="000000"/>
                          </a:solidFill>
                          <a:effectLst/>
                          <a:latin typeface="+mn-lt"/>
                        </a:rPr>
                        <a:t>9.6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mn-lt"/>
                        </a:rPr>
                        <a:t>      251,856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mn-lt"/>
                        </a:rPr>
                        <a:t>10.79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mn-lt"/>
                        </a:rPr>
                        <a:t>        88,391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0306515"/>
                  </a:ext>
                </a:extLst>
              </a:tr>
              <a:tr h="182880">
                <a:tc>
                  <a:txBody>
                    <a:bodyPr/>
                    <a:lstStyle/>
                    <a:p>
                      <a:pPr algn="l" fontAlgn="ctr"/>
                      <a:r>
                        <a:rPr lang="en-US" sz="1200" b="0" i="0" u="none" strike="noStrike" dirty="0">
                          <a:solidFill>
                            <a:srgbClr val="000000"/>
                          </a:solidFill>
                          <a:effectLst/>
                          <a:latin typeface="+mn-lt"/>
                        </a:rPr>
                        <a:t>Dec</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200" b="0" i="0" u="none" strike="noStrike" dirty="0">
                          <a:solidFill>
                            <a:srgbClr val="000000"/>
                          </a:solidFill>
                          <a:effectLst/>
                          <a:latin typeface="+mn-lt"/>
                        </a:rPr>
                        <a:t>9.35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mn-lt"/>
                        </a:rPr>
                        <a:t>      164,390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mn-lt"/>
                        </a:rPr>
                        <a:t>10.17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mn-lt"/>
                        </a:rPr>
                        <a:t>        47,270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57259695"/>
                  </a:ext>
                </a:extLst>
              </a:tr>
              <a:tr h="0">
                <a:tc>
                  <a:txBody>
                    <a:bodyPr/>
                    <a:lstStyle/>
                    <a:p>
                      <a:pPr algn="l"/>
                      <a:r>
                        <a:rPr lang="en-US" sz="1050" b="1" dirty="0">
                          <a:effectLst/>
                        </a:rPr>
                        <a:t>Overall</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50" b="0" i="0" u="none" strike="noStrike" dirty="0">
                          <a:solidFill>
                            <a:srgbClr val="000000"/>
                          </a:solidFill>
                          <a:effectLst/>
                          <a:latin typeface="+mn-lt"/>
                        </a:rPr>
                        <a:t>10.5</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50" dirty="0"/>
                        <a:t>3,552,211</a:t>
                      </a:r>
                      <a:endParaRPr lang="en-US" sz="1050" b="1" dirty="0">
                        <a:effectLst/>
                      </a:endParaRP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50" b="0" i="0" u="none" strike="noStrike" dirty="0">
                          <a:solidFill>
                            <a:srgbClr val="000000"/>
                          </a:solidFill>
                          <a:effectLst/>
                          <a:latin typeface="+mn-lt"/>
                        </a:rPr>
                        <a:t>12.66</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50" dirty="0"/>
                        <a:t>1,805,459</a:t>
                      </a:r>
                      <a:endParaRPr lang="en-US" sz="1050" b="1" dirty="0">
                        <a:effectLst/>
                      </a:endParaRP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973463948"/>
                  </a:ext>
                </a:extLst>
              </a:tr>
            </a:tbl>
          </a:graphicData>
        </a:graphic>
      </p:graphicFrame>
      <p:sp>
        <p:nvSpPr>
          <p:cNvPr id="14" name="Text Placeholder 3">
            <a:extLst>
              <a:ext uri="{FF2B5EF4-FFF2-40B4-BE49-F238E27FC236}">
                <a16:creationId xmlns:a16="http://schemas.microsoft.com/office/drawing/2014/main" id="{4FF1D5B7-44A2-ACFD-8CCE-13C6084ADF5F}"/>
              </a:ext>
            </a:extLst>
          </p:cNvPr>
          <p:cNvSpPr>
            <a:spLocks noGrp="1"/>
          </p:cNvSpPr>
          <p:nvPr>
            <p:ph type="body" sz="quarter" idx="11"/>
          </p:nvPr>
        </p:nvSpPr>
        <p:spPr>
          <a:xfrm>
            <a:off x="899160" y="5348177"/>
            <a:ext cx="10210800" cy="1017317"/>
          </a:xfrm>
        </p:spPr>
        <p:txBody>
          <a:bodyPr>
            <a:noAutofit/>
          </a:bodyPr>
          <a:lstStyle/>
          <a:p>
            <a:pPr marL="285750" indent="-285750">
              <a:buFont typeface="Arial" panose="020B0604020202020204" pitchFamily="34" charset="0"/>
              <a:buChar char="•"/>
            </a:pPr>
            <a:r>
              <a:rPr lang="en-US" sz="1200" dirty="0"/>
              <a:t>Casual riders’ average ride length per month is longest in July. Member riders’ average ride length per month is longest in June. </a:t>
            </a:r>
          </a:p>
          <a:p>
            <a:pPr marL="285750" indent="-285750">
              <a:buFont typeface="Arial" panose="020B0604020202020204" pitchFamily="34" charset="0"/>
              <a:buChar char="•"/>
            </a:pPr>
            <a:r>
              <a:rPr lang="en-US" sz="1200" dirty="0"/>
              <a:t>Both casual riders and member riders ride mostly in September.</a:t>
            </a:r>
          </a:p>
          <a:p>
            <a:pPr marL="285750" indent="-285750">
              <a:buFont typeface="Arial" panose="020B0604020202020204" pitchFamily="34" charset="0"/>
              <a:buChar char="•"/>
            </a:pPr>
            <a:r>
              <a:rPr lang="en-US" sz="1200" dirty="0"/>
              <a:t>Top hats represent the ‘top’ values!</a:t>
            </a:r>
          </a:p>
        </p:txBody>
      </p:sp>
      <p:pic>
        <p:nvPicPr>
          <p:cNvPr id="19" name="Graphic 18" descr="Top Hat with solid fill">
            <a:extLst>
              <a:ext uri="{FF2B5EF4-FFF2-40B4-BE49-F238E27FC236}">
                <a16:creationId xmlns:a16="http://schemas.microsoft.com/office/drawing/2014/main" id="{83D69120-065F-333E-5B33-F4616BA3CE4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97173" y="4279590"/>
            <a:ext cx="200696" cy="200696"/>
          </a:xfrm>
          <a:prstGeom prst="rect">
            <a:avLst/>
          </a:prstGeom>
        </p:spPr>
      </p:pic>
      <p:pic>
        <p:nvPicPr>
          <p:cNvPr id="3" name="Graphic 2" descr="Top Hat with solid fill">
            <a:extLst>
              <a:ext uri="{FF2B5EF4-FFF2-40B4-BE49-F238E27FC236}">
                <a16:creationId xmlns:a16="http://schemas.microsoft.com/office/drawing/2014/main" id="{902FDAE0-FBA3-4F13-1C01-27D1AEB6143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064323" y="4279590"/>
            <a:ext cx="200696" cy="200696"/>
          </a:xfrm>
          <a:prstGeom prst="rect">
            <a:avLst/>
          </a:prstGeom>
        </p:spPr>
      </p:pic>
      <p:pic>
        <p:nvPicPr>
          <p:cNvPr id="6" name="Graphic 5" descr="Top Hat with solid fill">
            <a:extLst>
              <a:ext uri="{FF2B5EF4-FFF2-40B4-BE49-F238E27FC236}">
                <a16:creationId xmlns:a16="http://schemas.microsoft.com/office/drawing/2014/main" id="{BDE150BB-76FE-E33A-AE45-C36B5D8CA2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292673" y="3892045"/>
            <a:ext cx="200696" cy="200696"/>
          </a:xfrm>
          <a:prstGeom prst="rect">
            <a:avLst/>
          </a:prstGeom>
        </p:spPr>
      </p:pic>
      <p:pic>
        <p:nvPicPr>
          <p:cNvPr id="8" name="Graphic 7" descr="Top Hat with solid fill">
            <a:extLst>
              <a:ext uri="{FF2B5EF4-FFF2-40B4-BE49-F238E27FC236}">
                <a16:creationId xmlns:a16="http://schemas.microsoft.com/office/drawing/2014/main" id="{53A6E793-D360-8648-9C3A-B5952326162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49435" y="3700874"/>
            <a:ext cx="200696" cy="200696"/>
          </a:xfrm>
          <a:prstGeom prst="rect">
            <a:avLst/>
          </a:prstGeom>
        </p:spPr>
      </p:pic>
    </p:spTree>
    <p:extLst>
      <p:ext uri="{BB962C8B-B14F-4D97-AF65-F5344CB8AC3E}">
        <p14:creationId xmlns:p14="http://schemas.microsoft.com/office/powerpoint/2010/main" val="4100005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902208" y="573054"/>
            <a:ext cx="5864352" cy="704088"/>
          </a:xfrm>
        </p:spPr>
        <p:txBody>
          <a:bodyPr/>
          <a:lstStyle/>
          <a:p>
            <a:r>
              <a:rPr lang="en-US" dirty="0"/>
              <a:t>Introduction</a:t>
            </a:r>
          </a:p>
        </p:txBody>
      </p:sp>
      <p:pic>
        <p:nvPicPr>
          <p:cNvPr id="8" name="Picture Placeholder 7" descr="Person on bicycle illustration">
            <a:extLst>
              <a:ext uri="{FF2B5EF4-FFF2-40B4-BE49-F238E27FC236}">
                <a16:creationId xmlns:a16="http://schemas.microsoft.com/office/drawing/2014/main" id="{E09F704B-0441-87AC-32A7-9E2B7E321770}"/>
              </a:ext>
            </a:extLst>
          </p:cNvPr>
          <p:cNvPicPr>
            <a:picLocks noGrp="1" noChangeAspect="1"/>
          </p:cNvPicPr>
          <p:nvPr>
            <p:ph type="pic" sz="quarter" idx="10"/>
          </p:nvPr>
        </p:nvPicPr>
        <p:blipFill>
          <a:blip r:embed="rId2">
            <a:clrChange>
              <a:clrFrom>
                <a:srgbClr val="FFFFFF"/>
              </a:clrFrom>
              <a:clrTo>
                <a:srgbClr val="FFFFFF">
                  <a:alpha val="0"/>
                </a:srgbClr>
              </a:clrTo>
            </a:clrChange>
          </a:blip>
          <a:srcRect l="987" r="987"/>
          <a:stretch>
            <a:fillRect/>
          </a:stretch>
        </p:blipFill>
        <p:spPr/>
      </p:pic>
      <p:sp>
        <p:nvSpPr>
          <p:cNvPr id="9" name="TextBox 8">
            <a:extLst>
              <a:ext uri="{FF2B5EF4-FFF2-40B4-BE49-F238E27FC236}">
                <a16:creationId xmlns:a16="http://schemas.microsoft.com/office/drawing/2014/main" id="{540857B8-0DFD-702B-AF0B-53CAB4D122D3}"/>
              </a:ext>
            </a:extLst>
          </p:cNvPr>
          <p:cNvSpPr txBox="1"/>
          <p:nvPr/>
        </p:nvSpPr>
        <p:spPr>
          <a:xfrm>
            <a:off x="902208" y="1859339"/>
            <a:ext cx="6739128" cy="4524315"/>
          </a:xfrm>
          <a:prstGeom prst="rect">
            <a:avLst/>
          </a:prstGeom>
          <a:noFill/>
        </p:spPr>
        <p:txBody>
          <a:bodyPr wrap="square" rtlCol="0">
            <a:spAutoFit/>
          </a:bodyPr>
          <a:lstStyle/>
          <a:p>
            <a:pPr marL="285750" indent="-285750">
              <a:buFont typeface="Arial" panose="020B0604020202020204" pitchFamily="34" charset="0"/>
              <a:buChar char="•"/>
            </a:pPr>
            <a:r>
              <a:rPr lang="en-US" dirty="0" err="1"/>
              <a:t>Cyclistic</a:t>
            </a:r>
            <a:r>
              <a:rPr lang="en-US" dirty="0"/>
              <a:t> is a bike ride-sharing business.</a:t>
            </a:r>
          </a:p>
          <a:p>
            <a:endParaRPr lang="en-US" dirty="0"/>
          </a:p>
          <a:p>
            <a:pPr marL="285750" indent="-285750">
              <a:buFont typeface="Arial" panose="020B0604020202020204" pitchFamily="34" charset="0"/>
              <a:buChar char="•"/>
            </a:pPr>
            <a:r>
              <a:rPr lang="en-US" dirty="0"/>
              <a:t>The director of marketing believes that the company’s future success depends on maximizing the number of annual memberships. </a:t>
            </a:r>
          </a:p>
          <a:p>
            <a:endParaRPr lang="en-US" dirty="0"/>
          </a:p>
          <a:p>
            <a:pPr marL="285750" indent="-285750">
              <a:buFont typeface="Arial" panose="020B0604020202020204" pitchFamily="34" charset="0"/>
              <a:buChar char="•"/>
            </a:pPr>
            <a:r>
              <a:rPr lang="en-US" dirty="0"/>
              <a:t>Therefore, the goal is to understand how casual riders and annual members use </a:t>
            </a:r>
            <a:r>
              <a:rPr lang="en-US" dirty="0" err="1"/>
              <a:t>Cyclistic</a:t>
            </a:r>
            <a:r>
              <a:rPr lang="en-US" dirty="0"/>
              <a:t> bikes differently. From there, the solution will be to design a new marketing strategy to convert casual riders into annual members.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simulates a real-world scenario of a business wanting to understand their customers better to maximize their profits.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stakeholders will be the department heads, mainly the marketing department.</a:t>
            </a:r>
          </a:p>
        </p:txBody>
      </p:sp>
    </p:spTree>
    <p:extLst>
      <p:ext uri="{BB962C8B-B14F-4D97-AF65-F5344CB8AC3E}">
        <p14:creationId xmlns:p14="http://schemas.microsoft.com/office/powerpoint/2010/main" val="37869073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8793480" cy="1249680"/>
          </a:xfrm>
        </p:spPr>
        <p:txBody>
          <a:bodyPr/>
          <a:lstStyle/>
          <a:p>
            <a:r>
              <a:rPr lang="en-US" dirty="0"/>
              <a:t>Solution 4 – Month of the Year (</a:t>
            </a:r>
            <a:r>
              <a:rPr lang="en-US" dirty="0" err="1"/>
              <a:t>MEmber</a:t>
            </a:r>
            <a:r>
              <a:rPr lang="en-US" dirty="0"/>
              <a:t>)</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30</a:t>
            </a:fld>
            <a:endParaRPr lang="en-US" dirty="0"/>
          </a:p>
        </p:txBody>
      </p:sp>
      <p:graphicFrame>
        <p:nvGraphicFramePr>
          <p:cNvPr id="8" name="Table 7">
            <a:extLst>
              <a:ext uri="{FF2B5EF4-FFF2-40B4-BE49-F238E27FC236}">
                <a16:creationId xmlns:a16="http://schemas.microsoft.com/office/drawing/2014/main" id="{13C5120A-BAB5-D42F-03F4-82570F3BCD8C}"/>
              </a:ext>
            </a:extLst>
          </p:cNvPr>
          <p:cNvGraphicFramePr>
            <a:graphicFrameLocks noGrp="1"/>
          </p:cNvGraphicFramePr>
          <p:nvPr>
            <p:extLst>
              <p:ext uri="{D42A27DB-BD31-4B8C-83A1-F6EECF244321}">
                <p14:modId xmlns:p14="http://schemas.microsoft.com/office/powerpoint/2010/main" val="1454966257"/>
              </p:ext>
            </p:extLst>
          </p:nvPr>
        </p:nvGraphicFramePr>
        <p:xfrm>
          <a:off x="593406" y="1743237"/>
          <a:ext cx="11005192" cy="4432935"/>
        </p:xfrm>
        <a:graphic>
          <a:graphicData uri="http://schemas.openxmlformats.org/drawingml/2006/table">
            <a:tbl>
              <a:tblPr/>
              <a:tblGrid>
                <a:gridCol w="1000472">
                  <a:extLst>
                    <a:ext uri="{9D8B030D-6E8A-4147-A177-3AD203B41FA5}">
                      <a16:colId xmlns:a16="http://schemas.microsoft.com/office/drawing/2014/main" val="2141300989"/>
                    </a:ext>
                  </a:extLst>
                </a:gridCol>
                <a:gridCol w="1000472">
                  <a:extLst>
                    <a:ext uri="{9D8B030D-6E8A-4147-A177-3AD203B41FA5}">
                      <a16:colId xmlns:a16="http://schemas.microsoft.com/office/drawing/2014/main" val="2706292627"/>
                    </a:ext>
                  </a:extLst>
                </a:gridCol>
                <a:gridCol w="1000472">
                  <a:extLst>
                    <a:ext uri="{9D8B030D-6E8A-4147-A177-3AD203B41FA5}">
                      <a16:colId xmlns:a16="http://schemas.microsoft.com/office/drawing/2014/main" val="4220232716"/>
                    </a:ext>
                  </a:extLst>
                </a:gridCol>
                <a:gridCol w="1000472">
                  <a:extLst>
                    <a:ext uri="{9D8B030D-6E8A-4147-A177-3AD203B41FA5}">
                      <a16:colId xmlns:a16="http://schemas.microsoft.com/office/drawing/2014/main" val="2776312386"/>
                    </a:ext>
                  </a:extLst>
                </a:gridCol>
                <a:gridCol w="1000472">
                  <a:extLst>
                    <a:ext uri="{9D8B030D-6E8A-4147-A177-3AD203B41FA5}">
                      <a16:colId xmlns:a16="http://schemas.microsoft.com/office/drawing/2014/main" val="4113822285"/>
                    </a:ext>
                  </a:extLst>
                </a:gridCol>
                <a:gridCol w="1000472">
                  <a:extLst>
                    <a:ext uri="{9D8B030D-6E8A-4147-A177-3AD203B41FA5}">
                      <a16:colId xmlns:a16="http://schemas.microsoft.com/office/drawing/2014/main" val="1757729091"/>
                    </a:ext>
                  </a:extLst>
                </a:gridCol>
                <a:gridCol w="1000472">
                  <a:extLst>
                    <a:ext uri="{9D8B030D-6E8A-4147-A177-3AD203B41FA5}">
                      <a16:colId xmlns:a16="http://schemas.microsoft.com/office/drawing/2014/main" val="2195749659"/>
                    </a:ext>
                  </a:extLst>
                </a:gridCol>
                <a:gridCol w="1000472">
                  <a:extLst>
                    <a:ext uri="{9D8B030D-6E8A-4147-A177-3AD203B41FA5}">
                      <a16:colId xmlns:a16="http://schemas.microsoft.com/office/drawing/2014/main" val="3998213143"/>
                    </a:ext>
                  </a:extLst>
                </a:gridCol>
                <a:gridCol w="1000472">
                  <a:extLst>
                    <a:ext uri="{9D8B030D-6E8A-4147-A177-3AD203B41FA5}">
                      <a16:colId xmlns:a16="http://schemas.microsoft.com/office/drawing/2014/main" val="668971306"/>
                    </a:ext>
                  </a:extLst>
                </a:gridCol>
                <a:gridCol w="1000472">
                  <a:extLst>
                    <a:ext uri="{9D8B030D-6E8A-4147-A177-3AD203B41FA5}">
                      <a16:colId xmlns:a16="http://schemas.microsoft.com/office/drawing/2014/main" val="3170505280"/>
                    </a:ext>
                  </a:extLst>
                </a:gridCol>
                <a:gridCol w="1000472">
                  <a:extLst>
                    <a:ext uri="{9D8B030D-6E8A-4147-A177-3AD203B41FA5}">
                      <a16:colId xmlns:a16="http://schemas.microsoft.com/office/drawing/2014/main" val="1299114798"/>
                    </a:ext>
                  </a:extLst>
                </a:gridCol>
              </a:tblGrid>
              <a:tr h="857088">
                <a:tc>
                  <a:txBody>
                    <a:bodyPr/>
                    <a:lstStyle/>
                    <a:p>
                      <a:pPr algn="l"/>
                      <a:r>
                        <a:rPr lang="en-US" sz="1400" b="1" dirty="0">
                          <a:effectLst/>
                        </a:rPr>
                        <a:t>Month of the Year (Member)</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Minimum Ride Length</a:t>
                      </a:r>
                    </a:p>
                    <a:p>
                      <a:pPr algn="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Maximum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Average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Median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Mode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25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75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IQR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Standard Deviation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Variance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274320">
                <a:tc>
                  <a:txBody>
                    <a:bodyPr/>
                    <a:lstStyle/>
                    <a:p>
                      <a:pPr algn="l" fontAlgn="ctr"/>
                      <a:r>
                        <a:rPr lang="en-US" sz="1400" b="0" i="0" u="none" strike="noStrike">
                          <a:solidFill>
                            <a:srgbClr val="000000"/>
                          </a:solidFill>
                          <a:effectLst/>
                          <a:latin typeface="+mn-lt"/>
                        </a:rPr>
                        <a:t>Jan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4.53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11.55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39.88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274320">
                <a:tc>
                  <a:txBody>
                    <a:bodyPr/>
                    <a:lstStyle/>
                    <a:p>
                      <a:pPr algn="l" fontAlgn="ctr"/>
                      <a:r>
                        <a:rPr lang="en-US" sz="1400" b="0" i="0" u="none" strike="noStrike">
                          <a:solidFill>
                            <a:srgbClr val="000000"/>
                          </a:solidFill>
                          <a:effectLst/>
                          <a:latin typeface="+mn-lt"/>
                        </a:rPr>
                        <a:t>Feb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6.79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46.13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274320">
                <a:tc>
                  <a:txBody>
                    <a:bodyPr/>
                    <a:lstStyle/>
                    <a:p>
                      <a:pPr algn="l" fontAlgn="ctr"/>
                      <a:r>
                        <a:rPr lang="en-US" sz="1400" b="0" i="0" u="none" strike="noStrike">
                          <a:solidFill>
                            <a:srgbClr val="000000"/>
                          </a:solidFill>
                          <a:effectLst/>
                          <a:latin typeface="+mn-lt"/>
                        </a:rPr>
                        <a:t>Mar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9.79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46.68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679597832"/>
                  </a:ext>
                </a:extLst>
              </a:tr>
              <a:tr h="274320">
                <a:tc>
                  <a:txBody>
                    <a:bodyPr/>
                    <a:lstStyle/>
                    <a:p>
                      <a:pPr algn="l" fontAlgn="ctr"/>
                      <a:r>
                        <a:rPr lang="en-US" sz="1400" b="0" i="0" u="none" strike="noStrike">
                          <a:solidFill>
                            <a:srgbClr val="000000"/>
                          </a:solidFill>
                          <a:effectLst/>
                          <a:latin typeface="+mn-lt"/>
                        </a:rPr>
                        <a:t>Apr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8.18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3.57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8.57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7.06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49.87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2827340"/>
                  </a:ext>
                </a:extLst>
              </a:tr>
              <a:tr h="274320">
                <a:tc>
                  <a:txBody>
                    <a:bodyPr/>
                    <a:lstStyle/>
                    <a:p>
                      <a:pPr algn="l" fontAlgn="ctr"/>
                      <a:r>
                        <a:rPr lang="en-US" sz="1400" b="0" i="0" u="none" strike="noStrike">
                          <a:solidFill>
                            <a:srgbClr val="000000"/>
                          </a:solidFill>
                          <a:effectLst/>
                          <a:latin typeface="+mn-lt"/>
                        </a:rPr>
                        <a:t>May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11.03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9.05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14.83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9.43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54.42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256093384"/>
                  </a:ext>
                </a:extLst>
              </a:tr>
              <a:tr h="274320">
                <a:tc>
                  <a:txBody>
                    <a:bodyPr/>
                    <a:lstStyle/>
                    <a:p>
                      <a:pPr algn="l" fontAlgn="ctr"/>
                      <a:r>
                        <a:rPr lang="en-US" sz="1400" b="0" i="0" u="none" strike="noStrike">
                          <a:solidFill>
                            <a:srgbClr val="000000"/>
                          </a:solidFill>
                          <a:effectLst/>
                          <a:latin typeface="+mn-lt"/>
                        </a:rPr>
                        <a:t>Jun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9.44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5.66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15.24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54.44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849218188"/>
                  </a:ext>
                </a:extLst>
              </a:tr>
              <a:tr h="274320">
                <a:tc>
                  <a:txBody>
                    <a:bodyPr/>
                    <a:lstStyle/>
                    <a:p>
                      <a:pPr algn="l" fontAlgn="ctr"/>
                      <a:r>
                        <a:rPr lang="en-US" sz="1400" b="0" i="0" u="none" strike="noStrike">
                          <a:solidFill>
                            <a:srgbClr val="000000"/>
                          </a:solidFill>
                          <a:effectLst/>
                          <a:latin typeface="+mn-lt"/>
                        </a:rPr>
                        <a:t>Jul</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15.12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7.37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54.33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4214082"/>
                  </a:ext>
                </a:extLst>
              </a:tr>
              <a:tr h="274320">
                <a:tc>
                  <a:txBody>
                    <a:bodyPr/>
                    <a:lstStyle/>
                    <a:p>
                      <a:pPr algn="l" fontAlgn="ctr"/>
                      <a:r>
                        <a:rPr lang="en-US" sz="1400" b="0" i="0" u="none" strike="noStrike">
                          <a:solidFill>
                            <a:srgbClr val="000000"/>
                          </a:solidFill>
                          <a:effectLst/>
                          <a:latin typeface="+mn-lt"/>
                        </a:rPr>
                        <a:t>Aug</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11.05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9.14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14.81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7.27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52.86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653141940"/>
                  </a:ext>
                </a:extLst>
              </a:tr>
              <a:tr h="274320">
                <a:tc>
                  <a:txBody>
                    <a:bodyPr/>
                    <a:lstStyle/>
                    <a:p>
                      <a:pPr algn="l" fontAlgn="ctr"/>
                      <a:r>
                        <a:rPr lang="en-US" sz="1400" b="0" i="0" u="none" strike="noStrike">
                          <a:solidFill>
                            <a:srgbClr val="000000"/>
                          </a:solidFill>
                          <a:effectLst/>
                          <a:latin typeface="+mn-lt"/>
                        </a:rPr>
                        <a:t>Sep</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8.55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4.66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5.18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13.95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8.77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7.04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242230793"/>
                  </a:ext>
                </a:extLst>
              </a:tr>
              <a:tr h="274320">
                <a:tc>
                  <a:txBody>
                    <a:bodyPr/>
                    <a:lstStyle/>
                    <a:p>
                      <a:pPr algn="l" fontAlgn="ctr"/>
                      <a:r>
                        <a:rPr lang="en-US" sz="1400" b="0" i="0" u="none" strike="noStrike">
                          <a:solidFill>
                            <a:srgbClr val="000000"/>
                          </a:solidFill>
                          <a:effectLst/>
                          <a:latin typeface="+mn-lt"/>
                        </a:rPr>
                        <a:t>Oct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10.19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4.45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6.96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48.44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632644425"/>
                  </a:ext>
                </a:extLst>
              </a:tr>
              <a:tr h="274320">
                <a:tc>
                  <a:txBody>
                    <a:bodyPr/>
                    <a:lstStyle/>
                    <a:p>
                      <a:pPr algn="l" fontAlgn="ctr"/>
                      <a:r>
                        <a:rPr lang="en-US" sz="1400" b="0" i="0" u="none" strike="noStrike">
                          <a:solidFill>
                            <a:srgbClr val="000000"/>
                          </a:solidFill>
                          <a:effectLst/>
                          <a:latin typeface="+mn-lt"/>
                        </a:rPr>
                        <a:t>Nov</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7.68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12.55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7.85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6.68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44.62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34830371"/>
                  </a:ext>
                </a:extLst>
              </a:tr>
              <a:tr h="274320">
                <a:tc>
                  <a:txBody>
                    <a:bodyPr/>
                    <a:lstStyle/>
                    <a:p>
                      <a:pPr algn="l" fontAlgn="ctr"/>
                      <a:r>
                        <a:rPr lang="en-US" sz="1400" b="0" i="0" u="none" strike="noStrike">
                          <a:solidFill>
                            <a:srgbClr val="000000"/>
                          </a:solidFill>
                          <a:effectLst/>
                          <a:latin typeface="+mn-lt"/>
                        </a:rPr>
                        <a:t>Dec</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7.47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4.67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7.46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42.13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192215484"/>
                  </a:ext>
                </a:extLst>
              </a:tr>
            </a:tbl>
          </a:graphicData>
        </a:graphic>
      </p:graphicFrame>
    </p:spTree>
    <p:extLst>
      <p:ext uri="{BB962C8B-B14F-4D97-AF65-F5344CB8AC3E}">
        <p14:creationId xmlns:p14="http://schemas.microsoft.com/office/powerpoint/2010/main" val="6165208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8793480" cy="1249680"/>
          </a:xfrm>
        </p:spPr>
        <p:txBody>
          <a:bodyPr/>
          <a:lstStyle/>
          <a:p>
            <a:r>
              <a:rPr lang="en-US" dirty="0"/>
              <a:t>Solution 4 – Month of the Year (CASUAL)</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31</a:t>
            </a:fld>
            <a:endParaRPr lang="en-US" dirty="0"/>
          </a:p>
        </p:txBody>
      </p:sp>
      <p:graphicFrame>
        <p:nvGraphicFramePr>
          <p:cNvPr id="8" name="Table 7">
            <a:extLst>
              <a:ext uri="{FF2B5EF4-FFF2-40B4-BE49-F238E27FC236}">
                <a16:creationId xmlns:a16="http://schemas.microsoft.com/office/drawing/2014/main" id="{13C5120A-BAB5-D42F-03F4-82570F3BCD8C}"/>
              </a:ext>
            </a:extLst>
          </p:cNvPr>
          <p:cNvGraphicFramePr>
            <a:graphicFrameLocks noGrp="1"/>
          </p:cNvGraphicFramePr>
          <p:nvPr>
            <p:extLst>
              <p:ext uri="{D42A27DB-BD31-4B8C-83A1-F6EECF244321}">
                <p14:modId xmlns:p14="http://schemas.microsoft.com/office/powerpoint/2010/main" val="8219168"/>
              </p:ext>
            </p:extLst>
          </p:nvPr>
        </p:nvGraphicFramePr>
        <p:xfrm>
          <a:off x="593406" y="1743237"/>
          <a:ext cx="11005192" cy="4432935"/>
        </p:xfrm>
        <a:graphic>
          <a:graphicData uri="http://schemas.openxmlformats.org/drawingml/2006/table">
            <a:tbl>
              <a:tblPr/>
              <a:tblGrid>
                <a:gridCol w="1000472">
                  <a:extLst>
                    <a:ext uri="{9D8B030D-6E8A-4147-A177-3AD203B41FA5}">
                      <a16:colId xmlns:a16="http://schemas.microsoft.com/office/drawing/2014/main" val="2141300989"/>
                    </a:ext>
                  </a:extLst>
                </a:gridCol>
                <a:gridCol w="1000472">
                  <a:extLst>
                    <a:ext uri="{9D8B030D-6E8A-4147-A177-3AD203B41FA5}">
                      <a16:colId xmlns:a16="http://schemas.microsoft.com/office/drawing/2014/main" val="2706292627"/>
                    </a:ext>
                  </a:extLst>
                </a:gridCol>
                <a:gridCol w="1000472">
                  <a:extLst>
                    <a:ext uri="{9D8B030D-6E8A-4147-A177-3AD203B41FA5}">
                      <a16:colId xmlns:a16="http://schemas.microsoft.com/office/drawing/2014/main" val="4220232716"/>
                    </a:ext>
                  </a:extLst>
                </a:gridCol>
                <a:gridCol w="1000472">
                  <a:extLst>
                    <a:ext uri="{9D8B030D-6E8A-4147-A177-3AD203B41FA5}">
                      <a16:colId xmlns:a16="http://schemas.microsoft.com/office/drawing/2014/main" val="2776312386"/>
                    </a:ext>
                  </a:extLst>
                </a:gridCol>
                <a:gridCol w="1000472">
                  <a:extLst>
                    <a:ext uri="{9D8B030D-6E8A-4147-A177-3AD203B41FA5}">
                      <a16:colId xmlns:a16="http://schemas.microsoft.com/office/drawing/2014/main" val="4113822285"/>
                    </a:ext>
                  </a:extLst>
                </a:gridCol>
                <a:gridCol w="1000472">
                  <a:extLst>
                    <a:ext uri="{9D8B030D-6E8A-4147-A177-3AD203B41FA5}">
                      <a16:colId xmlns:a16="http://schemas.microsoft.com/office/drawing/2014/main" val="1757729091"/>
                    </a:ext>
                  </a:extLst>
                </a:gridCol>
                <a:gridCol w="1000472">
                  <a:extLst>
                    <a:ext uri="{9D8B030D-6E8A-4147-A177-3AD203B41FA5}">
                      <a16:colId xmlns:a16="http://schemas.microsoft.com/office/drawing/2014/main" val="2195749659"/>
                    </a:ext>
                  </a:extLst>
                </a:gridCol>
                <a:gridCol w="1000472">
                  <a:extLst>
                    <a:ext uri="{9D8B030D-6E8A-4147-A177-3AD203B41FA5}">
                      <a16:colId xmlns:a16="http://schemas.microsoft.com/office/drawing/2014/main" val="3998213143"/>
                    </a:ext>
                  </a:extLst>
                </a:gridCol>
                <a:gridCol w="1000472">
                  <a:extLst>
                    <a:ext uri="{9D8B030D-6E8A-4147-A177-3AD203B41FA5}">
                      <a16:colId xmlns:a16="http://schemas.microsoft.com/office/drawing/2014/main" val="668971306"/>
                    </a:ext>
                  </a:extLst>
                </a:gridCol>
                <a:gridCol w="1000472">
                  <a:extLst>
                    <a:ext uri="{9D8B030D-6E8A-4147-A177-3AD203B41FA5}">
                      <a16:colId xmlns:a16="http://schemas.microsoft.com/office/drawing/2014/main" val="3170505280"/>
                    </a:ext>
                  </a:extLst>
                </a:gridCol>
                <a:gridCol w="1000472">
                  <a:extLst>
                    <a:ext uri="{9D8B030D-6E8A-4147-A177-3AD203B41FA5}">
                      <a16:colId xmlns:a16="http://schemas.microsoft.com/office/drawing/2014/main" val="1299114798"/>
                    </a:ext>
                  </a:extLst>
                </a:gridCol>
              </a:tblGrid>
              <a:tr h="857088">
                <a:tc>
                  <a:txBody>
                    <a:bodyPr/>
                    <a:lstStyle/>
                    <a:p>
                      <a:pPr algn="l"/>
                      <a:r>
                        <a:rPr lang="en-US" sz="1400" b="1" dirty="0">
                          <a:effectLst/>
                        </a:rPr>
                        <a:t>Month of the Year (Casual)</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Minimum Ride Length</a:t>
                      </a:r>
                    </a:p>
                    <a:p>
                      <a:pPr algn="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Maximum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Average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Median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Mode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25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75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IQR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Standard Deviation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Variance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274320">
                <a:tc>
                  <a:txBody>
                    <a:bodyPr/>
                    <a:lstStyle/>
                    <a:p>
                      <a:pPr algn="l" fontAlgn="ctr"/>
                      <a:r>
                        <a:rPr lang="en-US" sz="1400" b="0" i="0" u="none" strike="noStrike">
                          <a:solidFill>
                            <a:srgbClr val="000000"/>
                          </a:solidFill>
                          <a:effectLst/>
                          <a:latin typeface="+mn-lt"/>
                        </a:rPr>
                        <a:t>Jan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9.23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40.29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274320">
                <a:tc>
                  <a:txBody>
                    <a:bodyPr/>
                    <a:lstStyle/>
                    <a:p>
                      <a:pPr algn="l" fontAlgn="ctr"/>
                      <a:r>
                        <a:rPr lang="en-US" sz="1400" b="0" i="0" u="none" strike="noStrike">
                          <a:solidFill>
                            <a:srgbClr val="000000"/>
                          </a:solidFill>
                          <a:effectLst/>
                          <a:latin typeface="+mn-lt"/>
                        </a:rPr>
                        <a:t>Feb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8.85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14.42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53.91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274320">
                <a:tc>
                  <a:txBody>
                    <a:bodyPr/>
                    <a:lstStyle/>
                    <a:p>
                      <a:pPr algn="l" fontAlgn="ctr"/>
                      <a:r>
                        <a:rPr lang="en-US" sz="1400" b="0" i="0" u="none" strike="noStrike">
                          <a:solidFill>
                            <a:srgbClr val="000000"/>
                          </a:solidFill>
                          <a:effectLst/>
                          <a:latin typeface="+mn-lt"/>
                        </a:rPr>
                        <a:t>Mar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16.33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7.87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61.95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679597832"/>
                  </a:ext>
                </a:extLst>
              </a:tr>
              <a:tr h="274320">
                <a:tc>
                  <a:txBody>
                    <a:bodyPr/>
                    <a:lstStyle/>
                    <a:p>
                      <a:pPr algn="l" fontAlgn="ctr"/>
                      <a:r>
                        <a:rPr lang="en-US" sz="1400" b="0" i="0" u="none" strike="noStrike">
                          <a:solidFill>
                            <a:srgbClr val="000000"/>
                          </a:solidFill>
                          <a:effectLst/>
                          <a:latin typeface="+mn-lt"/>
                        </a:rPr>
                        <a:t>Apr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4.85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17.23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11.08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8.05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64.81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2827340"/>
                  </a:ext>
                </a:extLst>
              </a:tr>
              <a:tr h="274320">
                <a:tc>
                  <a:txBody>
                    <a:bodyPr/>
                    <a:lstStyle/>
                    <a:p>
                      <a:pPr algn="l" fontAlgn="ctr"/>
                      <a:r>
                        <a:rPr lang="en-US" sz="1400" b="0" i="0" u="none" strike="noStrike">
                          <a:solidFill>
                            <a:srgbClr val="000000"/>
                          </a:solidFill>
                          <a:effectLst/>
                          <a:latin typeface="+mn-lt"/>
                        </a:rPr>
                        <a:t>May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6.37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6.87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18.53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11.66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66.7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256093384"/>
                  </a:ext>
                </a:extLst>
              </a:tr>
              <a:tr h="274320">
                <a:tc>
                  <a:txBody>
                    <a:bodyPr/>
                    <a:lstStyle/>
                    <a:p>
                      <a:pPr algn="l" fontAlgn="ctr"/>
                      <a:r>
                        <a:rPr lang="en-US" sz="1400" b="0" i="0" u="none" strike="noStrike">
                          <a:solidFill>
                            <a:srgbClr val="000000"/>
                          </a:solidFill>
                          <a:effectLst/>
                          <a:latin typeface="+mn-lt"/>
                        </a:rPr>
                        <a:t>Jun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13.55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18.54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7.97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63.47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849218188"/>
                  </a:ext>
                </a:extLst>
              </a:tr>
              <a:tr h="274320">
                <a:tc>
                  <a:txBody>
                    <a:bodyPr/>
                    <a:lstStyle/>
                    <a:p>
                      <a:pPr algn="l" fontAlgn="ctr"/>
                      <a:r>
                        <a:rPr lang="en-US" sz="1400" b="0" i="0" u="none" strike="noStrike">
                          <a:solidFill>
                            <a:srgbClr val="000000"/>
                          </a:solidFill>
                          <a:effectLst/>
                          <a:latin typeface="+mn-lt"/>
                        </a:rPr>
                        <a:t>Jul</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11.77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7.19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18.68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8.09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65.43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4214082"/>
                  </a:ext>
                </a:extLst>
              </a:tr>
              <a:tr h="274320">
                <a:tc>
                  <a:txBody>
                    <a:bodyPr/>
                    <a:lstStyle/>
                    <a:p>
                      <a:pPr algn="l" fontAlgn="ctr"/>
                      <a:r>
                        <a:rPr lang="en-US" sz="1400" b="0" i="0" u="none" strike="noStrike">
                          <a:solidFill>
                            <a:srgbClr val="000000"/>
                          </a:solidFill>
                          <a:effectLst/>
                          <a:latin typeface="+mn-lt"/>
                        </a:rPr>
                        <a:t>Aug</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7.03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18.21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11.18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7.99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63.84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89755471"/>
                  </a:ext>
                </a:extLst>
              </a:tr>
              <a:tr h="274320">
                <a:tc>
                  <a:txBody>
                    <a:bodyPr/>
                    <a:lstStyle/>
                    <a:p>
                      <a:pPr algn="l" fontAlgn="ctr"/>
                      <a:r>
                        <a:rPr lang="en-US" sz="1400" b="0" i="0" u="none" strike="noStrike">
                          <a:solidFill>
                            <a:srgbClr val="000000"/>
                          </a:solidFill>
                          <a:effectLst/>
                          <a:latin typeface="+mn-lt"/>
                        </a:rPr>
                        <a:t>Sep</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10.11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6.14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16.49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7.74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59.85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0522210"/>
                  </a:ext>
                </a:extLst>
              </a:tr>
              <a:tr h="274320">
                <a:tc>
                  <a:txBody>
                    <a:bodyPr/>
                    <a:lstStyle/>
                    <a:p>
                      <a:pPr algn="l" fontAlgn="ctr"/>
                      <a:r>
                        <a:rPr lang="en-US" sz="1400" b="0" i="0" u="none" strike="noStrike">
                          <a:solidFill>
                            <a:srgbClr val="000000"/>
                          </a:solidFill>
                          <a:effectLst/>
                          <a:latin typeface="+mn-lt"/>
                        </a:rPr>
                        <a:t>Oct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16.4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10.27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7.77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60.34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28575975"/>
                  </a:ext>
                </a:extLst>
              </a:tr>
              <a:tr h="274320">
                <a:tc>
                  <a:txBody>
                    <a:bodyPr/>
                    <a:lstStyle/>
                    <a:p>
                      <a:pPr algn="l" fontAlgn="ctr"/>
                      <a:r>
                        <a:rPr lang="en-US" sz="1400" b="0" i="0" u="none" strike="noStrike">
                          <a:solidFill>
                            <a:srgbClr val="000000"/>
                          </a:solidFill>
                          <a:effectLst/>
                          <a:latin typeface="+mn-lt"/>
                        </a:rPr>
                        <a:t>Nov</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10.79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8.65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14.25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8.87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52.58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232685959"/>
                  </a:ext>
                </a:extLst>
              </a:tr>
              <a:tr h="274320">
                <a:tc>
                  <a:txBody>
                    <a:bodyPr/>
                    <a:lstStyle/>
                    <a:p>
                      <a:pPr algn="l" fontAlgn="ctr"/>
                      <a:r>
                        <a:rPr lang="en-US" sz="1400" b="0" i="0" u="none" strike="noStrike">
                          <a:solidFill>
                            <a:srgbClr val="000000"/>
                          </a:solidFill>
                          <a:effectLst/>
                          <a:latin typeface="+mn-lt"/>
                        </a:rPr>
                        <a:t>Dec</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13.22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47.98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14617005"/>
                  </a:ext>
                </a:extLst>
              </a:tr>
            </a:tbl>
          </a:graphicData>
        </a:graphic>
      </p:graphicFrame>
    </p:spTree>
    <p:extLst>
      <p:ext uri="{BB962C8B-B14F-4D97-AF65-F5344CB8AC3E}">
        <p14:creationId xmlns:p14="http://schemas.microsoft.com/office/powerpoint/2010/main" val="37991209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6172200" cy="1249680"/>
          </a:xfrm>
        </p:spPr>
        <p:txBody>
          <a:bodyPr/>
          <a:lstStyle/>
          <a:p>
            <a:r>
              <a:rPr lang="en-US" dirty="0"/>
              <a:t>Solution 5 – Bike type</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32</a:t>
            </a:fld>
            <a:endParaRPr lang="en-US" dirty="0"/>
          </a:p>
        </p:txBody>
      </p:sp>
      <p:graphicFrame>
        <p:nvGraphicFramePr>
          <p:cNvPr id="7" name="Table 6">
            <a:extLst>
              <a:ext uri="{FF2B5EF4-FFF2-40B4-BE49-F238E27FC236}">
                <a16:creationId xmlns:a16="http://schemas.microsoft.com/office/drawing/2014/main" id="{1102A433-0456-EA36-4908-4EF245B3AF09}"/>
              </a:ext>
            </a:extLst>
          </p:cNvPr>
          <p:cNvGraphicFramePr>
            <a:graphicFrameLocks noGrp="1"/>
          </p:cNvGraphicFramePr>
          <p:nvPr>
            <p:extLst>
              <p:ext uri="{D42A27DB-BD31-4B8C-83A1-F6EECF244321}">
                <p14:modId xmlns:p14="http://schemas.microsoft.com/office/powerpoint/2010/main" val="4000496390"/>
              </p:ext>
            </p:extLst>
          </p:nvPr>
        </p:nvGraphicFramePr>
        <p:xfrm>
          <a:off x="1170185" y="1769810"/>
          <a:ext cx="9668750" cy="3204210"/>
        </p:xfrm>
        <a:graphic>
          <a:graphicData uri="http://schemas.openxmlformats.org/drawingml/2006/table">
            <a:tbl>
              <a:tblPr/>
              <a:tblGrid>
                <a:gridCol w="1933750">
                  <a:extLst>
                    <a:ext uri="{9D8B030D-6E8A-4147-A177-3AD203B41FA5}">
                      <a16:colId xmlns:a16="http://schemas.microsoft.com/office/drawing/2014/main" val="784158723"/>
                    </a:ext>
                  </a:extLst>
                </a:gridCol>
                <a:gridCol w="1933750">
                  <a:extLst>
                    <a:ext uri="{9D8B030D-6E8A-4147-A177-3AD203B41FA5}">
                      <a16:colId xmlns:a16="http://schemas.microsoft.com/office/drawing/2014/main" val="3067897449"/>
                    </a:ext>
                  </a:extLst>
                </a:gridCol>
                <a:gridCol w="1933750">
                  <a:extLst>
                    <a:ext uri="{9D8B030D-6E8A-4147-A177-3AD203B41FA5}">
                      <a16:colId xmlns:a16="http://schemas.microsoft.com/office/drawing/2014/main" val="758092673"/>
                    </a:ext>
                  </a:extLst>
                </a:gridCol>
                <a:gridCol w="1933750">
                  <a:extLst>
                    <a:ext uri="{9D8B030D-6E8A-4147-A177-3AD203B41FA5}">
                      <a16:colId xmlns:a16="http://schemas.microsoft.com/office/drawing/2014/main" val="1457899526"/>
                    </a:ext>
                  </a:extLst>
                </a:gridCol>
                <a:gridCol w="1933750">
                  <a:extLst>
                    <a:ext uri="{9D8B030D-6E8A-4147-A177-3AD203B41FA5}">
                      <a16:colId xmlns:a16="http://schemas.microsoft.com/office/drawing/2014/main" val="288396436"/>
                    </a:ext>
                  </a:extLst>
                </a:gridCol>
              </a:tblGrid>
              <a:tr h="340575">
                <a:tc>
                  <a:txBody>
                    <a:bodyPr/>
                    <a:lstStyle/>
                    <a:p>
                      <a:pPr algn="ctr"/>
                      <a:endParaRPr lang="en-US" sz="1800" b="1" dirty="0">
                        <a:effectLst/>
                      </a:endParaRPr>
                    </a:p>
                  </a:txBody>
                  <a:tcPr marL="57150" marR="57150" marB="28575"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gridSpan="2">
                  <a:txBody>
                    <a:bodyPr/>
                    <a:lstStyle/>
                    <a:p>
                      <a:pPr algn="ctr"/>
                      <a:r>
                        <a:rPr lang="en-US" sz="1800" b="1" dirty="0">
                          <a:effectLst/>
                        </a:rPr>
                        <a:t>Members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hMerge="1">
                  <a:txBody>
                    <a:bodyPr/>
                    <a:lstStyle/>
                    <a:p>
                      <a:endParaRPr lang="en-US" sz="1400" dirty="0">
                        <a:effectLst/>
                      </a:endParaRPr>
                    </a:p>
                  </a:txBody>
                  <a:tcPr marL="57150" marR="57150" marB="28575" anchor="ctr">
                    <a:lnL>
                      <a:noFill/>
                    </a:lnL>
                    <a:lnR>
                      <a:noFill/>
                    </a:lnR>
                    <a:lnT>
                      <a:noFill/>
                    </a:lnT>
                    <a:lnB>
                      <a:noFill/>
                    </a:lnB>
                    <a:solidFill>
                      <a:srgbClr val="FFFFFF"/>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effectLst/>
                        </a:rPr>
                        <a:t>Casual</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hMerge="1">
                  <a:txBody>
                    <a:bodyPr/>
                    <a:lstStyle/>
                    <a:p>
                      <a:endParaRPr dirty="0"/>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extLst>
                  <a:ext uri="{0D108BD9-81ED-4DB2-BD59-A6C34878D82A}">
                    <a16:rowId xmlns:a16="http://schemas.microsoft.com/office/drawing/2014/main" val="1253780370"/>
                  </a:ext>
                </a:extLst>
              </a:tr>
              <a:tr h="608569">
                <a:tc>
                  <a:txBody>
                    <a:bodyPr/>
                    <a:lstStyle/>
                    <a:p>
                      <a:pPr algn="ctr"/>
                      <a:r>
                        <a:rPr lang="en-US" sz="1800" b="1" dirty="0">
                          <a:effectLst/>
                        </a:rPr>
                        <a:t>Bike Type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a:r>
                        <a:rPr lang="en-US" sz="1800" b="1" dirty="0">
                          <a:effectLst/>
                        </a:rPr>
                        <a:t>Average Ride Length (mins)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effectLs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ctr"/>
                      <a:r>
                        <a:rPr lang="en-US" sz="1800" b="1" dirty="0">
                          <a:effectLst/>
                        </a:rPr>
                        <a:t>Average Ride Length (mins)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ctr"/>
                      <a:r>
                        <a:rPr lang="en-US" sz="1800" b="1" dirty="0">
                          <a:effectLs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extLst>
                  <a:ext uri="{0D108BD9-81ED-4DB2-BD59-A6C34878D82A}">
                    <a16:rowId xmlns:a16="http://schemas.microsoft.com/office/drawing/2014/main" val="1171378232"/>
                  </a:ext>
                </a:extLst>
              </a:tr>
              <a:tr h="640080">
                <a:tc>
                  <a:txBody>
                    <a:bodyPr/>
                    <a:lstStyle/>
                    <a:p>
                      <a:pPr algn="l"/>
                      <a:r>
                        <a:rPr lang="en-US" sz="1400" dirty="0">
                          <a:effectLst/>
                        </a:rPr>
                        <a:t>Classic Bike</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10.94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      1,705,183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14.34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         768,792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597064613"/>
                  </a:ext>
                </a:extLst>
              </a:tr>
              <a:tr h="640080">
                <a:tc>
                  <a:txBody>
                    <a:bodyPr/>
                    <a:lstStyle/>
                    <a:p>
                      <a:pPr algn="l"/>
                      <a:r>
                        <a:rPr lang="en-US" sz="1400" dirty="0">
                          <a:effectLst/>
                        </a:rPr>
                        <a:t>Electric Bike</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      1,791,264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11.51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         959,042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42513891"/>
                  </a:ext>
                </a:extLst>
              </a:tr>
              <a:tr h="640080">
                <a:tc>
                  <a:txBody>
                    <a:bodyPr/>
                    <a:lstStyle/>
                    <a:p>
                      <a:pPr algn="l"/>
                      <a:r>
                        <a:rPr lang="en-US" sz="1400" dirty="0">
                          <a:effectLst/>
                        </a:rPr>
                        <a:t>Electric Scooter</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8.38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           55,764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10.26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           77,625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782252621"/>
                  </a:ext>
                </a:extLst>
              </a:tr>
              <a:tr h="305216">
                <a:tc>
                  <a:txBody>
                    <a:bodyPr/>
                    <a:lstStyle/>
                    <a:p>
                      <a:pPr algn="l"/>
                      <a:r>
                        <a:rPr lang="en-US" sz="1800" b="0" dirty="0">
                          <a:effectLst/>
                        </a:rPr>
                        <a:t>Overall</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mn-lt"/>
                        </a:rPr>
                        <a:t>10.5</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dirty="0"/>
                        <a:t>3,552,211</a:t>
                      </a:r>
                      <a:endParaRPr lang="en-US" sz="1800" b="1" dirty="0">
                        <a:effectLst/>
                      </a:endParaRP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mn-lt"/>
                        </a:rPr>
                        <a:t>12.66</a:t>
                      </a: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dirty="0"/>
                        <a:t>1,805,459</a:t>
                      </a:r>
                      <a:endParaRPr lang="en-US" sz="1800" b="1" dirty="0">
                        <a:effectLst/>
                      </a:endParaRPr>
                    </a:p>
                  </a:txBody>
                  <a:tcPr marL="57150" marR="571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973463948"/>
                  </a:ext>
                </a:extLst>
              </a:tr>
            </a:tbl>
          </a:graphicData>
        </a:graphic>
      </p:graphicFrame>
      <p:sp>
        <p:nvSpPr>
          <p:cNvPr id="14" name="Text Placeholder 3">
            <a:extLst>
              <a:ext uri="{FF2B5EF4-FFF2-40B4-BE49-F238E27FC236}">
                <a16:creationId xmlns:a16="http://schemas.microsoft.com/office/drawing/2014/main" id="{4FF1D5B7-44A2-ACFD-8CCE-13C6084ADF5F}"/>
              </a:ext>
            </a:extLst>
          </p:cNvPr>
          <p:cNvSpPr>
            <a:spLocks noGrp="1"/>
          </p:cNvSpPr>
          <p:nvPr>
            <p:ph type="body" sz="quarter" idx="11"/>
          </p:nvPr>
        </p:nvSpPr>
        <p:spPr>
          <a:xfrm>
            <a:off x="899159" y="5348177"/>
            <a:ext cx="10807065" cy="1017317"/>
          </a:xfrm>
        </p:spPr>
        <p:txBody>
          <a:bodyPr>
            <a:normAutofit fontScale="77500" lnSpcReduction="20000"/>
          </a:bodyPr>
          <a:lstStyle/>
          <a:p>
            <a:pPr marL="285750" indent="-285750">
              <a:buFont typeface="Arial" panose="020B0604020202020204" pitchFamily="34" charset="0"/>
              <a:buChar char="•"/>
            </a:pPr>
            <a:r>
              <a:rPr lang="en-US" sz="1800" dirty="0"/>
              <a:t>Both casual and member riders ride more electric bikes than classic bikes or electric scooters. </a:t>
            </a:r>
          </a:p>
          <a:p>
            <a:pPr marL="285750" indent="-285750">
              <a:buFont typeface="Arial" panose="020B0604020202020204" pitchFamily="34" charset="0"/>
              <a:buChar char="•"/>
            </a:pPr>
            <a:r>
              <a:rPr lang="en-US" sz="1800" dirty="0"/>
              <a:t>Both casual and member riders have a higher average ride length with classic bikes over electric bikes and electric scooters.</a:t>
            </a:r>
          </a:p>
          <a:p>
            <a:pPr marL="285750" indent="-285750">
              <a:buFont typeface="Arial" panose="020B0604020202020204" pitchFamily="34" charset="0"/>
              <a:buChar char="•"/>
            </a:pPr>
            <a:r>
              <a:rPr lang="en-US" sz="1800" dirty="0"/>
              <a:t>Top hats represent the ‘top’ values!</a:t>
            </a:r>
          </a:p>
        </p:txBody>
      </p:sp>
      <p:pic>
        <p:nvPicPr>
          <p:cNvPr id="22" name="Graphic 21" descr="Top Hat with solid fill">
            <a:extLst>
              <a:ext uri="{FF2B5EF4-FFF2-40B4-BE49-F238E27FC236}">
                <a16:creationId xmlns:a16="http://schemas.microsoft.com/office/drawing/2014/main" id="{99B584D5-CA04-6AB8-FAF1-56B91790D7A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323133" y="2939237"/>
            <a:ext cx="262202" cy="262202"/>
          </a:xfrm>
          <a:prstGeom prst="rect">
            <a:avLst/>
          </a:prstGeom>
        </p:spPr>
      </p:pic>
      <p:pic>
        <p:nvPicPr>
          <p:cNvPr id="3" name="Graphic 2" descr="Top Hat with solid fill">
            <a:extLst>
              <a:ext uri="{FF2B5EF4-FFF2-40B4-BE49-F238E27FC236}">
                <a16:creationId xmlns:a16="http://schemas.microsoft.com/office/drawing/2014/main" id="{DDF0DEE5-32C5-906D-D179-DAEB3F7FE34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95213" y="3577412"/>
            <a:ext cx="262202" cy="262202"/>
          </a:xfrm>
          <a:prstGeom prst="rect">
            <a:avLst/>
          </a:prstGeom>
        </p:spPr>
      </p:pic>
      <p:pic>
        <p:nvPicPr>
          <p:cNvPr id="4" name="Graphic 3" descr="Top Hat with solid fill">
            <a:extLst>
              <a:ext uri="{FF2B5EF4-FFF2-40B4-BE49-F238E27FC236}">
                <a16:creationId xmlns:a16="http://schemas.microsoft.com/office/drawing/2014/main" id="{F2E7D954-2B4B-2290-E8EA-F705781B81B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89521" y="2942525"/>
            <a:ext cx="262202" cy="262202"/>
          </a:xfrm>
          <a:prstGeom prst="rect">
            <a:avLst/>
          </a:prstGeom>
        </p:spPr>
      </p:pic>
      <p:pic>
        <p:nvPicPr>
          <p:cNvPr id="6" name="Graphic 5" descr="Top Hat with solid fill">
            <a:extLst>
              <a:ext uri="{FF2B5EF4-FFF2-40B4-BE49-F238E27FC236}">
                <a16:creationId xmlns:a16="http://schemas.microsoft.com/office/drawing/2014/main" id="{3CDB65FA-02E7-0F57-C3DE-6C9F1AE0D2E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899830" y="3577412"/>
            <a:ext cx="262202" cy="262202"/>
          </a:xfrm>
          <a:prstGeom prst="rect">
            <a:avLst/>
          </a:prstGeom>
        </p:spPr>
      </p:pic>
    </p:spTree>
    <p:extLst>
      <p:ext uri="{BB962C8B-B14F-4D97-AF65-F5344CB8AC3E}">
        <p14:creationId xmlns:p14="http://schemas.microsoft.com/office/powerpoint/2010/main" val="10514305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6739890" cy="1249680"/>
          </a:xfrm>
        </p:spPr>
        <p:txBody>
          <a:bodyPr/>
          <a:lstStyle/>
          <a:p>
            <a:r>
              <a:rPr lang="en-US" dirty="0"/>
              <a:t>Solution 5 – bike type (member)</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33</a:t>
            </a:fld>
            <a:endParaRPr lang="en-US" dirty="0"/>
          </a:p>
        </p:txBody>
      </p:sp>
      <p:graphicFrame>
        <p:nvGraphicFramePr>
          <p:cNvPr id="8" name="Table 7">
            <a:extLst>
              <a:ext uri="{FF2B5EF4-FFF2-40B4-BE49-F238E27FC236}">
                <a16:creationId xmlns:a16="http://schemas.microsoft.com/office/drawing/2014/main" id="{13C5120A-BAB5-D42F-03F4-82570F3BCD8C}"/>
              </a:ext>
            </a:extLst>
          </p:cNvPr>
          <p:cNvGraphicFramePr>
            <a:graphicFrameLocks noGrp="1"/>
          </p:cNvGraphicFramePr>
          <p:nvPr>
            <p:extLst>
              <p:ext uri="{D42A27DB-BD31-4B8C-83A1-F6EECF244321}">
                <p14:modId xmlns:p14="http://schemas.microsoft.com/office/powerpoint/2010/main" val="671269380"/>
              </p:ext>
            </p:extLst>
          </p:nvPr>
        </p:nvGraphicFramePr>
        <p:xfrm>
          <a:off x="593404" y="2076612"/>
          <a:ext cx="11005192" cy="3152175"/>
        </p:xfrm>
        <a:graphic>
          <a:graphicData uri="http://schemas.openxmlformats.org/drawingml/2006/table">
            <a:tbl>
              <a:tblPr/>
              <a:tblGrid>
                <a:gridCol w="1000472">
                  <a:extLst>
                    <a:ext uri="{9D8B030D-6E8A-4147-A177-3AD203B41FA5}">
                      <a16:colId xmlns:a16="http://schemas.microsoft.com/office/drawing/2014/main" val="2141300989"/>
                    </a:ext>
                  </a:extLst>
                </a:gridCol>
                <a:gridCol w="1000472">
                  <a:extLst>
                    <a:ext uri="{9D8B030D-6E8A-4147-A177-3AD203B41FA5}">
                      <a16:colId xmlns:a16="http://schemas.microsoft.com/office/drawing/2014/main" val="2706292627"/>
                    </a:ext>
                  </a:extLst>
                </a:gridCol>
                <a:gridCol w="1000472">
                  <a:extLst>
                    <a:ext uri="{9D8B030D-6E8A-4147-A177-3AD203B41FA5}">
                      <a16:colId xmlns:a16="http://schemas.microsoft.com/office/drawing/2014/main" val="4220232716"/>
                    </a:ext>
                  </a:extLst>
                </a:gridCol>
                <a:gridCol w="1000472">
                  <a:extLst>
                    <a:ext uri="{9D8B030D-6E8A-4147-A177-3AD203B41FA5}">
                      <a16:colId xmlns:a16="http://schemas.microsoft.com/office/drawing/2014/main" val="2776312386"/>
                    </a:ext>
                  </a:extLst>
                </a:gridCol>
                <a:gridCol w="1000472">
                  <a:extLst>
                    <a:ext uri="{9D8B030D-6E8A-4147-A177-3AD203B41FA5}">
                      <a16:colId xmlns:a16="http://schemas.microsoft.com/office/drawing/2014/main" val="4113822285"/>
                    </a:ext>
                  </a:extLst>
                </a:gridCol>
                <a:gridCol w="1000472">
                  <a:extLst>
                    <a:ext uri="{9D8B030D-6E8A-4147-A177-3AD203B41FA5}">
                      <a16:colId xmlns:a16="http://schemas.microsoft.com/office/drawing/2014/main" val="1757729091"/>
                    </a:ext>
                  </a:extLst>
                </a:gridCol>
                <a:gridCol w="1000472">
                  <a:extLst>
                    <a:ext uri="{9D8B030D-6E8A-4147-A177-3AD203B41FA5}">
                      <a16:colId xmlns:a16="http://schemas.microsoft.com/office/drawing/2014/main" val="2195749659"/>
                    </a:ext>
                  </a:extLst>
                </a:gridCol>
                <a:gridCol w="1000472">
                  <a:extLst>
                    <a:ext uri="{9D8B030D-6E8A-4147-A177-3AD203B41FA5}">
                      <a16:colId xmlns:a16="http://schemas.microsoft.com/office/drawing/2014/main" val="3998213143"/>
                    </a:ext>
                  </a:extLst>
                </a:gridCol>
                <a:gridCol w="1000472">
                  <a:extLst>
                    <a:ext uri="{9D8B030D-6E8A-4147-A177-3AD203B41FA5}">
                      <a16:colId xmlns:a16="http://schemas.microsoft.com/office/drawing/2014/main" val="668971306"/>
                    </a:ext>
                  </a:extLst>
                </a:gridCol>
                <a:gridCol w="1000472">
                  <a:extLst>
                    <a:ext uri="{9D8B030D-6E8A-4147-A177-3AD203B41FA5}">
                      <a16:colId xmlns:a16="http://schemas.microsoft.com/office/drawing/2014/main" val="3170505280"/>
                    </a:ext>
                  </a:extLst>
                </a:gridCol>
                <a:gridCol w="1000472">
                  <a:extLst>
                    <a:ext uri="{9D8B030D-6E8A-4147-A177-3AD203B41FA5}">
                      <a16:colId xmlns:a16="http://schemas.microsoft.com/office/drawing/2014/main" val="1299114798"/>
                    </a:ext>
                  </a:extLst>
                </a:gridCol>
              </a:tblGrid>
              <a:tr h="857088">
                <a:tc>
                  <a:txBody>
                    <a:bodyPr/>
                    <a:lstStyle/>
                    <a:p>
                      <a:pPr algn="l"/>
                      <a:r>
                        <a:rPr lang="en-US" sz="1400" b="1" dirty="0">
                          <a:effectLst/>
                        </a:rPr>
                        <a:t>Bike Type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Minimum Ride Length</a:t>
                      </a:r>
                    </a:p>
                    <a:p>
                      <a:pPr algn="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Maximum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Average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Median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Mode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25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75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IQR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Standard Deviation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Variance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670360">
                <a:tc>
                  <a:txBody>
                    <a:bodyPr/>
                    <a:lstStyle/>
                    <a:p>
                      <a:pPr algn="l" fontAlgn="ctr"/>
                      <a:r>
                        <a:rPr lang="en-US" sz="1400" b="0" i="0" u="none" strike="noStrike" dirty="0">
                          <a:solidFill>
                            <a:srgbClr val="000000"/>
                          </a:solidFill>
                          <a:effectLst/>
                          <a:latin typeface="+mn-lt"/>
                        </a:rPr>
                        <a:t>Classic Bike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8.76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14.67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9.42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56.58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670360">
                <a:tc>
                  <a:txBody>
                    <a:bodyPr/>
                    <a:lstStyle/>
                    <a:p>
                      <a:pPr algn="l" fontAlgn="ctr"/>
                      <a:r>
                        <a:rPr lang="en-US" sz="1400" b="0" i="0" u="none" strike="noStrike" dirty="0">
                          <a:solidFill>
                            <a:srgbClr val="000000"/>
                          </a:solidFill>
                          <a:effectLst/>
                          <a:latin typeface="+mn-lt"/>
                        </a:rPr>
                        <a:t>Electric Bike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5.08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13.46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44.88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670360">
                <a:tc>
                  <a:txBody>
                    <a:bodyPr/>
                    <a:lstStyle/>
                    <a:p>
                      <a:pPr algn="l" fontAlgn="ctr"/>
                      <a:r>
                        <a:rPr lang="en-US" sz="1400" b="0" i="0" u="none" strike="noStrike" dirty="0">
                          <a:solidFill>
                            <a:srgbClr val="000000"/>
                          </a:solidFill>
                          <a:effectLst/>
                          <a:latin typeface="+mn-lt"/>
                        </a:rPr>
                        <a:t>Electric Scooter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3.57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4.3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10.91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5.66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32.03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222295150"/>
                  </a:ext>
                </a:extLst>
              </a:tr>
            </a:tbl>
          </a:graphicData>
        </a:graphic>
      </p:graphicFrame>
    </p:spTree>
    <p:extLst>
      <p:ext uri="{BB962C8B-B14F-4D97-AF65-F5344CB8AC3E}">
        <p14:creationId xmlns:p14="http://schemas.microsoft.com/office/powerpoint/2010/main" val="24331740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6739890" cy="1249680"/>
          </a:xfrm>
        </p:spPr>
        <p:txBody>
          <a:bodyPr/>
          <a:lstStyle/>
          <a:p>
            <a:r>
              <a:rPr lang="en-US" dirty="0"/>
              <a:t>Solution 5 – bike type (Casual)</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34</a:t>
            </a:fld>
            <a:endParaRPr lang="en-US" dirty="0"/>
          </a:p>
        </p:txBody>
      </p:sp>
      <p:graphicFrame>
        <p:nvGraphicFramePr>
          <p:cNvPr id="8" name="Table 7">
            <a:extLst>
              <a:ext uri="{FF2B5EF4-FFF2-40B4-BE49-F238E27FC236}">
                <a16:creationId xmlns:a16="http://schemas.microsoft.com/office/drawing/2014/main" id="{13C5120A-BAB5-D42F-03F4-82570F3BCD8C}"/>
              </a:ext>
            </a:extLst>
          </p:cNvPr>
          <p:cNvGraphicFramePr>
            <a:graphicFrameLocks noGrp="1"/>
          </p:cNvGraphicFramePr>
          <p:nvPr>
            <p:extLst>
              <p:ext uri="{D42A27DB-BD31-4B8C-83A1-F6EECF244321}">
                <p14:modId xmlns:p14="http://schemas.microsoft.com/office/powerpoint/2010/main" val="3516874678"/>
              </p:ext>
            </p:extLst>
          </p:nvPr>
        </p:nvGraphicFramePr>
        <p:xfrm>
          <a:off x="593404" y="2076612"/>
          <a:ext cx="11005192" cy="3152175"/>
        </p:xfrm>
        <a:graphic>
          <a:graphicData uri="http://schemas.openxmlformats.org/drawingml/2006/table">
            <a:tbl>
              <a:tblPr/>
              <a:tblGrid>
                <a:gridCol w="1000472">
                  <a:extLst>
                    <a:ext uri="{9D8B030D-6E8A-4147-A177-3AD203B41FA5}">
                      <a16:colId xmlns:a16="http://schemas.microsoft.com/office/drawing/2014/main" val="2141300989"/>
                    </a:ext>
                  </a:extLst>
                </a:gridCol>
                <a:gridCol w="1000472">
                  <a:extLst>
                    <a:ext uri="{9D8B030D-6E8A-4147-A177-3AD203B41FA5}">
                      <a16:colId xmlns:a16="http://schemas.microsoft.com/office/drawing/2014/main" val="2706292627"/>
                    </a:ext>
                  </a:extLst>
                </a:gridCol>
                <a:gridCol w="1000472">
                  <a:extLst>
                    <a:ext uri="{9D8B030D-6E8A-4147-A177-3AD203B41FA5}">
                      <a16:colId xmlns:a16="http://schemas.microsoft.com/office/drawing/2014/main" val="4220232716"/>
                    </a:ext>
                  </a:extLst>
                </a:gridCol>
                <a:gridCol w="1000472">
                  <a:extLst>
                    <a:ext uri="{9D8B030D-6E8A-4147-A177-3AD203B41FA5}">
                      <a16:colId xmlns:a16="http://schemas.microsoft.com/office/drawing/2014/main" val="2776312386"/>
                    </a:ext>
                  </a:extLst>
                </a:gridCol>
                <a:gridCol w="1000472">
                  <a:extLst>
                    <a:ext uri="{9D8B030D-6E8A-4147-A177-3AD203B41FA5}">
                      <a16:colId xmlns:a16="http://schemas.microsoft.com/office/drawing/2014/main" val="4113822285"/>
                    </a:ext>
                  </a:extLst>
                </a:gridCol>
                <a:gridCol w="1000472">
                  <a:extLst>
                    <a:ext uri="{9D8B030D-6E8A-4147-A177-3AD203B41FA5}">
                      <a16:colId xmlns:a16="http://schemas.microsoft.com/office/drawing/2014/main" val="1757729091"/>
                    </a:ext>
                  </a:extLst>
                </a:gridCol>
                <a:gridCol w="1000472">
                  <a:extLst>
                    <a:ext uri="{9D8B030D-6E8A-4147-A177-3AD203B41FA5}">
                      <a16:colId xmlns:a16="http://schemas.microsoft.com/office/drawing/2014/main" val="2195749659"/>
                    </a:ext>
                  </a:extLst>
                </a:gridCol>
                <a:gridCol w="1000472">
                  <a:extLst>
                    <a:ext uri="{9D8B030D-6E8A-4147-A177-3AD203B41FA5}">
                      <a16:colId xmlns:a16="http://schemas.microsoft.com/office/drawing/2014/main" val="3998213143"/>
                    </a:ext>
                  </a:extLst>
                </a:gridCol>
                <a:gridCol w="1000472">
                  <a:extLst>
                    <a:ext uri="{9D8B030D-6E8A-4147-A177-3AD203B41FA5}">
                      <a16:colId xmlns:a16="http://schemas.microsoft.com/office/drawing/2014/main" val="668971306"/>
                    </a:ext>
                  </a:extLst>
                </a:gridCol>
                <a:gridCol w="1000472">
                  <a:extLst>
                    <a:ext uri="{9D8B030D-6E8A-4147-A177-3AD203B41FA5}">
                      <a16:colId xmlns:a16="http://schemas.microsoft.com/office/drawing/2014/main" val="3170505280"/>
                    </a:ext>
                  </a:extLst>
                </a:gridCol>
                <a:gridCol w="1000472">
                  <a:extLst>
                    <a:ext uri="{9D8B030D-6E8A-4147-A177-3AD203B41FA5}">
                      <a16:colId xmlns:a16="http://schemas.microsoft.com/office/drawing/2014/main" val="1299114798"/>
                    </a:ext>
                  </a:extLst>
                </a:gridCol>
              </a:tblGrid>
              <a:tr h="857088">
                <a:tc>
                  <a:txBody>
                    <a:bodyPr/>
                    <a:lstStyle/>
                    <a:p>
                      <a:pPr algn="l"/>
                      <a:r>
                        <a:rPr lang="en-US" sz="1400" b="1" dirty="0">
                          <a:effectLst/>
                        </a:rPr>
                        <a:t>Bike Type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Minimum Ride Length</a:t>
                      </a:r>
                    </a:p>
                    <a:p>
                      <a:pPr algn="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Maximum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Average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Median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Mode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25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75</a:t>
                      </a:r>
                      <a:r>
                        <a:rPr lang="en-US" sz="1400" b="1" baseline="30000" dirty="0">
                          <a:effectLst/>
                        </a:rPr>
                        <a:t>th</a:t>
                      </a:r>
                      <a:r>
                        <a:rPr lang="en-US" sz="1400" b="1" dirty="0">
                          <a:effectLst/>
                        </a:rPr>
                        <a:t> Quantile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IQR </a:t>
                      </a:r>
                    </a:p>
                    <a:p>
                      <a:pPr algn="r"/>
                      <a:r>
                        <a:rPr lang="en-US" sz="1400" b="1" dirty="0">
                          <a:effectLst/>
                        </a:rPr>
                        <a:t>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400" b="1" dirty="0">
                          <a:effectLst/>
                        </a:rPr>
                        <a:t>Standard Deviation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Variance Ride Length</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400" b="1" dirty="0">
                          <a:effectLst/>
                        </a:rPr>
                        <a:t>(mins)</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670360">
                <a:tc>
                  <a:txBody>
                    <a:bodyPr/>
                    <a:lstStyle/>
                    <a:p>
                      <a:pPr algn="l" fontAlgn="ctr"/>
                      <a:r>
                        <a:rPr lang="en-US" sz="1400" b="0" i="0" u="none" strike="noStrike" dirty="0">
                          <a:solidFill>
                            <a:srgbClr val="000000"/>
                          </a:solidFill>
                          <a:effectLst/>
                          <a:latin typeface="+mn-lt"/>
                        </a:rPr>
                        <a:t>Classic Bike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14.34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12.62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7.71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19.87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12.16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68.58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670360">
                <a:tc>
                  <a:txBody>
                    <a:bodyPr/>
                    <a:lstStyle/>
                    <a:p>
                      <a:pPr algn="l" fontAlgn="ctr"/>
                      <a:r>
                        <a:rPr lang="en-US" sz="1400" b="0" i="0" u="none" strike="noStrike" dirty="0">
                          <a:solidFill>
                            <a:srgbClr val="000000"/>
                          </a:solidFill>
                          <a:effectLst/>
                          <a:latin typeface="+mn-lt"/>
                        </a:rPr>
                        <a:t>Electric Bike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11.51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5.85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15.44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9.59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7.43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670360">
                <a:tc>
                  <a:txBody>
                    <a:bodyPr/>
                    <a:lstStyle/>
                    <a:p>
                      <a:pPr algn="l" fontAlgn="ctr"/>
                      <a:r>
                        <a:rPr lang="en-US" sz="1400" b="0" i="0" u="none" strike="noStrike" dirty="0">
                          <a:solidFill>
                            <a:srgbClr val="000000"/>
                          </a:solidFill>
                          <a:effectLst/>
                          <a:latin typeface="+mn-lt"/>
                        </a:rPr>
                        <a:t>Electric Scooter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r" fontAlgn="ctr"/>
                      <a:r>
                        <a:rPr lang="en-US" sz="14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Next LT Pro Light"/>
                          <a:ea typeface="+mn-ea"/>
                          <a:cs typeface="+mn-cs"/>
                        </a:rPr>
                        <a:t>34.98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10.26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6.06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5.11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13.46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8.35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a:solidFill>
                            <a:srgbClr val="000000"/>
                          </a:solidFill>
                          <a:effectLst/>
                          <a:latin typeface="+mn-lt"/>
                        </a:rPr>
                        <a:t>7.01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400" b="0" i="0" u="none" strike="noStrike" dirty="0">
                          <a:solidFill>
                            <a:srgbClr val="000000"/>
                          </a:solidFill>
                          <a:effectLst/>
                          <a:latin typeface="+mn-lt"/>
                        </a:rPr>
                        <a:t>49.08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222295150"/>
                  </a:ext>
                </a:extLst>
              </a:tr>
            </a:tbl>
          </a:graphicData>
        </a:graphic>
      </p:graphicFrame>
    </p:spTree>
    <p:extLst>
      <p:ext uri="{BB962C8B-B14F-4D97-AF65-F5344CB8AC3E}">
        <p14:creationId xmlns:p14="http://schemas.microsoft.com/office/powerpoint/2010/main" val="28038651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9351264" cy="1249680"/>
          </a:xfrm>
        </p:spPr>
        <p:txBody>
          <a:bodyPr/>
          <a:lstStyle/>
          <a:p>
            <a:r>
              <a:rPr lang="en-US" dirty="0"/>
              <a:t>Solution 6 – Top 10 Start Stations (member)</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35</a:t>
            </a:fld>
            <a:endParaRPr lang="en-US" dirty="0"/>
          </a:p>
        </p:txBody>
      </p:sp>
      <p:graphicFrame>
        <p:nvGraphicFramePr>
          <p:cNvPr id="8" name="Table 7">
            <a:extLst>
              <a:ext uri="{FF2B5EF4-FFF2-40B4-BE49-F238E27FC236}">
                <a16:creationId xmlns:a16="http://schemas.microsoft.com/office/drawing/2014/main" id="{13C5120A-BAB5-D42F-03F4-82570F3BCD8C}"/>
              </a:ext>
            </a:extLst>
          </p:cNvPr>
          <p:cNvGraphicFramePr>
            <a:graphicFrameLocks noGrp="1"/>
          </p:cNvGraphicFramePr>
          <p:nvPr>
            <p:extLst>
              <p:ext uri="{D42A27DB-BD31-4B8C-83A1-F6EECF244321}">
                <p14:modId xmlns:p14="http://schemas.microsoft.com/office/powerpoint/2010/main" val="1574677934"/>
              </p:ext>
            </p:extLst>
          </p:nvPr>
        </p:nvGraphicFramePr>
        <p:xfrm>
          <a:off x="593406" y="1743237"/>
          <a:ext cx="10515600" cy="3600288"/>
        </p:xfrm>
        <a:graphic>
          <a:graphicData uri="http://schemas.openxmlformats.org/drawingml/2006/table">
            <a:tbl>
              <a:tblPr/>
              <a:tblGrid>
                <a:gridCol w="677610">
                  <a:extLst>
                    <a:ext uri="{9D8B030D-6E8A-4147-A177-3AD203B41FA5}">
                      <a16:colId xmlns:a16="http://schemas.microsoft.com/office/drawing/2014/main" val="2141300989"/>
                    </a:ext>
                  </a:extLst>
                </a:gridCol>
                <a:gridCol w="3528630">
                  <a:extLst>
                    <a:ext uri="{9D8B030D-6E8A-4147-A177-3AD203B41FA5}">
                      <a16:colId xmlns:a16="http://schemas.microsoft.com/office/drawing/2014/main" val="2706292627"/>
                    </a:ext>
                  </a:extLst>
                </a:gridCol>
                <a:gridCol w="2103120">
                  <a:extLst>
                    <a:ext uri="{9D8B030D-6E8A-4147-A177-3AD203B41FA5}">
                      <a16:colId xmlns:a16="http://schemas.microsoft.com/office/drawing/2014/main" val="4220232716"/>
                    </a:ext>
                  </a:extLst>
                </a:gridCol>
                <a:gridCol w="2103120">
                  <a:extLst>
                    <a:ext uri="{9D8B030D-6E8A-4147-A177-3AD203B41FA5}">
                      <a16:colId xmlns:a16="http://schemas.microsoft.com/office/drawing/2014/main" val="2776312386"/>
                    </a:ext>
                  </a:extLst>
                </a:gridCol>
                <a:gridCol w="2103120">
                  <a:extLst>
                    <a:ext uri="{9D8B030D-6E8A-4147-A177-3AD203B41FA5}">
                      <a16:colId xmlns:a16="http://schemas.microsoft.com/office/drawing/2014/main" val="4113822285"/>
                    </a:ext>
                  </a:extLst>
                </a:gridCol>
              </a:tblGrid>
              <a:tr h="857088">
                <a:tc>
                  <a:txBody>
                    <a:bodyPr/>
                    <a:lstStyle/>
                    <a:p>
                      <a:pPr algn="ctr"/>
                      <a:r>
                        <a:rPr lang="en-US" sz="1600" b="1" dirty="0">
                          <a:effectLst/>
                          <a:latin typeface="+mn-lt"/>
                        </a:rPr>
                        <a:t>#</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l"/>
                      <a:r>
                        <a:rPr lang="en-US" sz="1600" b="1" dirty="0">
                          <a:effectLst/>
                          <a:latin typeface="+mn-lt"/>
                        </a:rPr>
                        <a:t>Station Name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1" dirty="0">
                          <a:effectLst/>
                          <a:latin typeface="+mn-l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600" b="1" dirty="0">
                          <a:latin typeface="+mn-lt"/>
                        </a:rPr>
                        <a:t>Latitude</a:t>
                      </a:r>
                      <a:endParaRPr lang="en-US" sz="1600" b="1" dirty="0">
                        <a:effectLst/>
                        <a:latin typeface="+mn-lt"/>
                      </a:endParaRP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600" b="1" dirty="0">
                          <a:effectLst/>
                          <a:latin typeface="+mn-lt"/>
                        </a:rPr>
                        <a:t>Longitude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274320">
                <a:tc>
                  <a:txBody>
                    <a:bodyPr/>
                    <a:lstStyle/>
                    <a:p>
                      <a:pPr algn="ctr" fontAlgn="ctr"/>
                      <a:r>
                        <a:rPr lang="en-US" sz="16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Kingsbury St &amp; Kinzie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28,688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41.8892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274320">
                <a:tc>
                  <a:txBody>
                    <a:bodyPr/>
                    <a:lstStyle/>
                    <a:p>
                      <a:pPr algn="ctr" fontAlgn="ctr"/>
                      <a:r>
                        <a:rPr lang="en-US" sz="1600" b="0" i="0" u="none" strike="noStrike" dirty="0">
                          <a:solidFill>
                            <a:srgbClr val="000000"/>
                          </a:solidFill>
                          <a:effectLst/>
                          <a:latin typeface="+mn-lt"/>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Clinton St &amp; Washington Blvd</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27,568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41.8834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274320">
                <a:tc>
                  <a:txBody>
                    <a:bodyPr/>
                    <a:lstStyle/>
                    <a:p>
                      <a:pPr algn="ctr" fontAlgn="ctr"/>
                      <a:r>
                        <a:rPr lang="en-US" sz="1600" b="0" i="0" u="none" strike="noStrike" dirty="0">
                          <a:solidFill>
                            <a:srgbClr val="000000"/>
                          </a:solidFill>
                          <a:effectLst/>
                          <a:latin typeface="+mn-lt"/>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Clinton St &amp; Madison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24,205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41.8828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679597832"/>
                  </a:ext>
                </a:extLst>
              </a:tr>
              <a:tr h="274320">
                <a:tc>
                  <a:txBody>
                    <a:bodyPr/>
                    <a:lstStyle/>
                    <a:p>
                      <a:pPr algn="ctr" fontAlgn="ctr"/>
                      <a:r>
                        <a:rPr lang="en-US" sz="1600" b="0" i="0" u="none" strike="noStrike" dirty="0">
                          <a:solidFill>
                            <a:srgbClr val="000000"/>
                          </a:solidFill>
                          <a:effectLst/>
                          <a:latin typeface="+mn-lt"/>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Clark St &amp; Elm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      23,837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41.9325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2827340"/>
                  </a:ext>
                </a:extLst>
              </a:tr>
              <a:tr h="274320">
                <a:tc>
                  <a:txBody>
                    <a:bodyPr/>
                    <a:lstStyle/>
                    <a:p>
                      <a:pPr algn="ctr" fontAlgn="ctr"/>
                      <a:r>
                        <a:rPr lang="en-US" sz="1600" b="0" i="0" u="none" strike="noStrike" dirty="0">
                          <a:solidFill>
                            <a:srgbClr val="000000"/>
                          </a:solidFill>
                          <a:effectLst/>
                          <a:latin typeface="+mn-lt"/>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Wells St &amp; Concord Ln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20,424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41.9121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256093384"/>
                  </a:ext>
                </a:extLst>
              </a:tr>
              <a:tr h="274320">
                <a:tc>
                  <a:txBody>
                    <a:bodyPr/>
                    <a:lstStyle/>
                    <a:p>
                      <a:pPr algn="ctr" fontAlgn="ctr"/>
                      <a:r>
                        <a:rPr lang="en-US" sz="1600" b="0" i="0" u="none" strike="noStrike" dirty="0">
                          <a:solidFill>
                            <a:srgbClr val="000000"/>
                          </a:solidFill>
                          <a:effectLst/>
                          <a:latin typeface="+mn-lt"/>
                        </a:rPr>
                        <a:t>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Wells St &amp; Elm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      20,003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41.9032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849218188"/>
                  </a:ext>
                </a:extLst>
              </a:tr>
              <a:tr h="274320">
                <a:tc>
                  <a:txBody>
                    <a:bodyPr/>
                    <a:lstStyle/>
                    <a:p>
                      <a:pPr algn="ctr" fontAlgn="ctr"/>
                      <a:r>
                        <a:rPr lang="en-US" sz="1600" b="0" i="0" u="none" strike="noStrike" dirty="0">
                          <a:solidFill>
                            <a:srgbClr val="000000"/>
                          </a:solidFill>
                          <a:effectLst/>
                          <a:latin typeface="+mn-lt"/>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Clinton St &amp; Jackson Blvd</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19,469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41.8783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4214082"/>
                  </a:ext>
                </a:extLst>
              </a:tr>
              <a:tr h="274320">
                <a:tc>
                  <a:txBody>
                    <a:bodyPr/>
                    <a:lstStyle/>
                    <a:p>
                      <a:pPr algn="ctr" fontAlgn="ctr"/>
                      <a:r>
                        <a:rPr lang="en-US" sz="1600" b="0" i="0" u="none" strike="noStrike" dirty="0">
                          <a:solidFill>
                            <a:srgbClr val="000000"/>
                          </a:solidFill>
                          <a:effectLst/>
                          <a:latin typeface="+mn-lt"/>
                        </a:rPr>
                        <a:t>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State St &amp; Chicago Ave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18,531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41.8966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89755471"/>
                  </a:ext>
                </a:extLst>
              </a:tr>
              <a:tr h="274320">
                <a:tc>
                  <a:txBody>
                    <a:bodyPr/>
                    <a:lstStyle/>
                    <a:p>
                      <a:pPr algn="ctr" fontAlgn="ctr"/>
                      <a:r>
                        <a:rPr lang="en-US" sz="1600" b="0" i="0" u="none" strike="noStrike" dirty="0">
                          <a:solidFill>
                            <a:srgbClr val="000000"/>
                          </a:solidFill>
                          <a:effectLst/>
                          <a:latin typeface="+mn-lt"/>
                        </a:rPr>
                        <a:t>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University Ave &amp; 57th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18,218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41.7915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0522210"/>
                  </a:ext>
                </a:extLst>
              </a:tr>
              <a:tr h="274320">
                <a:tc>
                  <a:txBody>
                    <a:bodyPr/>
                    <a:lstStyle/>
                    <a:p>
                      <a:pPr algn="ctr" fontAlgn="ctr"/>
                      <a:r>
                        <a:rPr lang="en-US" sz="1600" b="0" i="0" u="none" strike="noStrike" dirty="0">
                          <a:solidFill>
                            <a:srgbClr val="000000"/>
                          </a:solidFill>
                          <a:effectLst/>
                          <a:latin typeface="+mn-lt"/>
                        </a:rPr>
                        <a:t>10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600" dirty="0">
                          <a:effectLst/>
                          <a:latin typeface="+mn-lt"/>
                        </a:rPr>
                        <a:t>Dearborn St &amp; Erie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17,945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41.894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30661851"/>
                  </a:ext>
                </a:extLst>
              </a:tr>
            </a:tbl>
          </a:graphicData>
        </a:graphic>
      </p:graphicFrame>
      <p:sp>
        <p:nvSpPr>
          <p:cNvPr id="3" name="Text Placeholder 3">
            <a:extLst>
              <a:ext uri="{FF2B5EF4-FFF2-40B4-BE49-F238E27FC236}">
                <a16:creationId xmlns:a16="http://schemas.microsoft.com/office/drawing/2014/main" id="{84F14A1C-AEF9-B439-1F5B-EE50B4199EBA}"/>
              </a:ext>
            </a:extLst>
          </p:cNvPr>
          <p:cNvSpPr>
            <a:spLocks noGrp="1"/>
          </p:cNvSpPr>
          <p:nvPr>
            <p:ph type="body" sz="quarter" idx="11"/>
          </p:nvPr>
        </p:nvSpPr>
        <p:spPr>
          <a:xfrm>
            <a:off x="899159" y="5608482"/>
            <a:ext cx="10807065" cy="737454"/>
          </a:xfrm>
        </p:spPr>
        <p:txBody>
          <a:bodyPr>
            <a:normAutofit/>
          </a:bodyPr>
          <a:lstStyle/>
          <a:p>
            <a:pPr marL="285750" indent="-285750">
              <a:buFont typeface="Arial" panose="020B0604020202020204" pitchFamily="34" charset="0"/>
              <a:buChar char="•"/>
            </a:pPr>
            <a:r>
              <a:rPr lang="en-US" sz="1800" dirty="0"/>
              <a:t>Note: There were 617,476 member rides without start station names. This accounted for 0.1738 (17.38%) of all casual data and 0.1153 (11.53%) of the final data set.</a:t>
            </a:r>
          </a:p>
        </p:txBody>
      </p:sp>
    </p:spTree>
    <p:extLst>
      <p:ext uri="{BB962C8B-B14F-4D97-AF65-F5344CB8AC3E}">
        <p14:creationId xmlns:p14="http://schemas.microsoft.com/office/powerpoint/2010/main" val="21946633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9351264" cy="1249680"/>
          </a:xfrm>
        </p:spPr>
        <p:txBody>
          <a:bodyPr/>
          <a:lstStyle/>
          <a:p>
            <a:r>
              <a:rPr lang="en-US" dirty="0"/>
              <a:t>Solution 6 – Top 10 end Stations (member)</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36</a:t>
            </a:fld>
            <a:endParaRPr lang="en-US" dirty="0"/>
          </a:p>
        </p:txBody>
      </p:sp>
      <p:graphicFrame>
        <p:nvGraphicFramePr>
          <p:cNvPr id="8" name="Table 7">
            <a:extLst>
              <a:ext uri="{FF2B5EF4-FFF2-40B4-BE49-F238E27FC236}">
                <a16:creationId xmlns:a16="http://schemas.microsoft.com/office/drawing/2014/main" id="{13C5120A-BAB5-D42F-03F4-82570F3BCD8C}"/>
              </a:ext>
            </a:extLst>
          </p:cNvPr>
          <p:cNvGraphicFramePr>
            <a:graphicFrameLocks noGrp="1"/>
          </p:cNvGraphicFramePr>
          <p:nvPr>
            <p:extLst>
              <p:ext uri="{D42A27DB-BD31-4B8C-83A1-F6EECF244321}">
                <p14:modId xmlns:p14="http://schemas.microsoft.com/office/powerpoint/2010/main" val="2565924993"/>
              </p:ext>
            </p:extLst>
          </p:nvPr>
        </p:nvGraphicFramePr>
        <p:xfrm>
          <a:off x="593406" y="1743237"/>
          <a:ext cx="10515600" cy="3600288"/>
        </p:xfrm>
        <a:graphic>
          <a:graphicData uri="http://schemas.openxmlformats.org/drawingml/2006/table">
            <a:tbl>
              <a:tblPr/>
              <a:tblGrid>
                <a:gridCol w="677610">
                  <a:extLst>
                    <a:ext uri="{9D8B030D-6E8A-4147-A177-3AD203B41FA5}">
                      <a16:colId xmlns:a16="http://schemas.microsoft.com/office/drawing/2014/main" val="2141300989"/>
                    </a:ext>
                  </a:extLst>
                </a:gridCol>
                <a:gridCol w="3528630">
                  <a:extLst>
                    <a:ext uri="{9D8B030D-6E8A-4147-A177-3AD203B41FA5}">
                      <a16:colId xmlns:a16="http://schemas.microsoft.com/office/drawing/2014/main" val="2706292627"/>
                    </a:ext>
                  </a:extLst>
                </a:gridCol>
                <a:gridCol w="2103120">
                  <a:extLst>
                    <a:ext uri="{9D8B030D-6E8A-4147-A177-3AD203B41FA5}">
                      <a16:colId xmlns:a16="http://schemas.microsoft.com/office/drawing/2014/main" val="4220232716"/>
                    </a:ext>
                  </a:extLst>
                </a:gridCol>
                <a:gridCol w="2103120">
                  <a:extLst>
                    <a:ext uri="{9D8B030D-6E8A-4147-A177-3AD203B41FA5}">
                      <a16:colId xmlns:a16="http://schemas.microsoft.com/office/drawing/2014/main" val="2776312386"/>
                    </a:ext>
                  </a:extLst>
                </a:gridCol>
                <a:gridCol w="2103120">
                  <a:extLst>
                    <a:ext uri="{9D8B030D-6E8A-4147-A177-3AD203B41FA5}">
                      <a16:colId xmlns:a16="http://schemas.microsoft.com/office/drawing/2014/main" val="4113822285"/>
                    </a:ext>
                  </a:extLst>
                </a:gridCol>
              </a:tblGrid>
              <a:tr h="857088">
                <a:tc>
                  <a:txBody>
                    <a:bodyPr/>
                    <a:lstStyle/>
                    <a:p>
                      <a:pPr algn="ctr"/>
                      <a:r>
                        <a:rPr lang="en-US" sz="1600" b="1" dirty="0">
                          <a:effectLst/>
                          <a:latin typeface="+mn-lt"/>
                        </a:rPr>
                        <a:t>#</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l"/>
                      <a:r>
                        <a:rPr lang="en-US" sz="1600" b="1" dirty="0">
                          <a:effectLst/>
                          <a:latin typeface="+mn-lt"/>
                        </a:rPr>
                        <a:t>Station Name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1" dirty="0">
                          <a:effectLst/>
                          <a:latin typeface="+mn-l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600" b="1" dirty="0">
                          <a:latin typeface="+mn-lt"/>
                        </a:rPr>
                        <a:t>Latitude</a:t>
                      </a:r>
                      <a:endParaRPr lang="en-US" sz="1600" b="1" dirty="0">
                        <a:effectLst/>
                        <a:latin typeface="+mn-lt"/>
                      </a:endParaRP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600" b="1" dirty="0">
                          <a:effectLst/>
                          <a:latin typeface="+mn-lt"/>
                        </a:rPr>
                        <a:t>Longitude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274320">
                <a:tc>
                  <a:txBody>
                    <a:bodyPr/>
                    <a:lstStyle/>
                    <a:p>
                      <a:pPr algn="ctr" fontAlgn="ctr"/>
                      <a:r>
                        <a:rPr lang="en-US" sz="16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Kingsbury St &amp; Kinzie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28,886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41.8892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274320">
                <a:tc>
                  <a:txBody>
                    <a:bodyPr/>
                    <a:lstStyle/>
                    <a:p>
                      <a:pPr algn="ctr" fontAlgn="ctr"/>
                      <a:r>
                        <a:rPr lang="en-US" sz="1600" b="0" i="0" u="none" strike="noStrike" dirty="0">
                          <a:solidFill>
                            <a:srgbClr val="000000"/>
                          </a:solidFill>
                          <a:effectLst/>
                          <a:latin typeface="+mn-lt"/>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Clinton St &amp; Washington Blvd</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28,592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41.8834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274320">
                <a:tc>
                  <a:txBody>
                    <a:bodyPr/>
                    <a:lstStyle/>
                    <a:p>
                      <a:pPr algn="ctr" fontAlgn="ctr"/>
                      <a:r>
                        <a:rPr lang="en-US" sz="1600" b="0" i="0" u="none" strike="noStrike" dirty="0">
                          <a:solidFill>
                            <a:srgbClr val="000000"/>
                          </a:solidFill>
                          <a:effectLst/>
                          <a:latin typeface="+mn-lt"/>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Clinton St &amp; Madison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25,605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41.8828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679597832"/>
                  </a:ext>
                </a:extLst>
              </a:tr>
              <a:tr h="274320">
                <a:tc>
                  <a:txBody>
                    <a:bodyPr/>
                    <a:lstStyle/>
                    <a:p>
                      <a:pPr algn="ctr" fontAlgn="ctr"/>
                      <a:r>
                        <a:rPr lang="en-US" sz="1600" b="0" i="0" u="none" strike="noStrike" dirty="0">
                          <a:solidFill>
                            <a:srgbClr val="000000"/>
                          </a:solidFill>
                          <a:effectLst/>
                          <a:latin typeface="+mn-lt"/>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a:solidFill>
                            <a:srgbClr val="000000"/>
                          </a:solidFill>
                          <a:effectLst/>
                          <a:latin typeface="+mn-lt"/>
                        </a:rPr>
                        <a:t>Clark St &amp; Elm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24,072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41.9325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2827340"/>
                  </a:ext>
                </a:extLst>
              </a:tr>
              <a:tr h="274320">
                <a:tc>
                  <a:txBody>
                    <a:bodyPr/>
                    <a:lstStyle/>
                    <a:p>
                      <a:pPr algn="ctr" fontAlgn="ctr"/>
                      <a:r>
                        <a:rPr lang="en-US" sz="1600" b="0" i="0" u="none" strike="noStrike" dirty="0">
                          <a:solidFill>
                            <a:srgbClr val="000000"/>
                          </a:solidFill>
                          <a:effectLst/>
                          <a:latin typeface="+mn-lt"/>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Wells St &amp; Concord Ln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20,627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41.9121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256093384"/>
                  </a:ext>
                </a:extLst>
              </a:tr>
              <a:tr h="274320">
                <a:tc>
                  <a:txBody>
                    <a:bodyPr/>
                    <a:lstStyle/>
                    <a:p>
                      <a:pPr algn="ctr" fontAlgn="ctr"/>
                      <a:r>
                        <a:rPr lang="en-US" sz="1600" b="0" i="0" u="none" strike="noStrike" dirty="0">
                          <a:solidFill>
                            <a:srgbClr val="000000"/>
                          </a:solidFill>
                          <a:effectLst/>
                          <a:latin typeface="+mn-lt"/>
                        </a:rPr>
                        <a:t>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Wells St &amp; Elm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19,955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41.9032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849218188"/>
                  </a:ext>
                </a:extLst>
              </a:tr>
              <a:tr h="274320">
                <a:tc>
                  <a:txBody>
                    <a:bodyPr/>
                    <a:lstStyle/>
                    <a:p>
                      <a:pPr algn="ctr" fontAlgn="ctr"/>
                      <a:r>
                        <a:rPr lang="en-US" sz="1600" b="0" i="0" u="none" strike="noStrike" dirty="0">
                          <a:solidFill>
                            <a:srgbClr val="000000"/>
                          </a:solidFill>
                          <a:effectLst/>
                          <a:latin typeface="+mn-lt"/>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Clinton St &amp; Jackson Blvd</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19,876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41.8783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4214082"/>
                  </a:ext>
                </a:extLst>
              </a:tr>
              <a:tr h="274320">
                <a:tc>
                  <a:txBody>
                    <a:bodyPr/>
                    <a:lstStyle/>
                    <a:p>
                      <a:pPr algn="ctr" fontAlgn="ctr"/>
                      <a:r>
                        <a:rPr lang="en-US" sz="1600" b="0" i="0" u="none" strike="noStrike" dirty="0">
                          <a:solidFill>
                            <a:srgbClr val="000000"/>
                          </a:solidFill>
                          <a:effectLst/>
                          <a:latin typeface="+mn-lt"/>
                        </a:rPr>
                        <a:t>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State St &amp; Chicago Ave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19,265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41.8966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89755471"/>
                  </a:ext>
                </a:extLst>
              </a:tr>
              <a:tr h="274320">
                <a:tc>
                  <a:txBody>
                    <a:bodyPr/>
                    <a:lstStyle/>
                    <a:p>
                      <a:pPr algn="ctr" fontAlgn="ctr"/>
                      <a:r>
                        <a:rPr lang="en-US" sz="1600" b="0" i="0" u="none" strike="noStrike" dirty="0">
                          <a:solidFill>
                            <a:srgbClr val="000000"/>
                          </a:solidFill>
                          <a:effectLst/>
                          <a:latin typeface="+mn-lt"/>
                        </a:rPr>
                        <a:t>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University Ave &amp; 57th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18,653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41.7915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0522210"/>
                  </a:ext>
                </a:extLst>
              </a:tr>
              <a:tr h="274320">
                <a:tc>
                  <a:txBody>
                    <a:bodyPr/>
                    <a:lstStyle/>
                    <a:p>
                      <a:pPr algn="ctr" fontAlgn="ctr"/>
                      <a:r>
                        <a:rPr lang="en-US" sz="1600" b="0" i="0" u="none" strike="noStrike" dirty="0">
                          <a:solidFill>
                            <a:srgbClr val="000000"/>
                          </a:solidFill>
                          <a:effectLst/>
                          <a:latin typeface="+mn-lt"/>
                        </a:rPr>
                        <a:t>10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7D9E1"/>
                    </a:solidFill>
                  </a:tcPr>
                </a:tc>
                <a:tc>
                  <a:txBody>
                    <a:bodyPr/>
                    <a:lstStyle/>
                    <a:p>
                      <a:pPr algn="l" fontAlgn="ctr"/>
                      <a:r>
                        <a:rPr lang="en-US" sz="1600" b="0" i="0" u="none" strike="noStrike" dirty="0">
                          <a:solidFill>
                            <a:srgbClr val="000000"/>
                          </a:solidFill>
                          <a:effectLst/>
                          <a:latin typeface="+mn-lt"/>
                        </a:rPr>
                        <a:t>Canal St &amp; Madison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17,961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41.8824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30661851"/>
                  </a:ext>
                </a:extLst>
              </a:tr>
            </a:tbl>
          </a:graphicData>
        </a:graphic>
      </p:graphicFrame>
      <p:sp>
        <p:nvSpPr>
          <p:cNvPr id="3" name="Text Placeholder 3">
            <a:extLst>
              <a:ext uri="{FF2B5EF4-FFF2-40B4-BE49-F238E27FC236}">
                <a16:creationId xmlns:a16="http://schemas.microsoft.com/office/drawing/2014/main" id="{84F14A1C-AEF9-B439-1F5B-EE50B4199EBA}"/>
              </a:ext>
            </a:extLst>
          </p:cNvPr>
          <p:cNvSpPr>
            <a:spLocks noGrp="1"/>
          </p:cNvSpPr>
          <p:nvPr>
            <p:ph type="body" sz="quarter" idx="11"/>
          </p:nvPr>
        </p:nvSpPr>
        <p:spPr>
          <a:xfrm>
            <a:off x="899159" y="5608482"/>
            <a:ext cx="10807065" cy="737454"/>
          </a:xfrm>
        </p:spPr>
        <p:txBody>
          <a:bodyPr>
            <a:normAutofit/>
          </a:bodyPr>
          <a:lstStyle/>
          <a:p>
            <a:pPr marL="285750" indent="-285750">
              <a:buFont typeface="Arial" panose="020B0604020202020204" pitchFamily="34" charset="0"/>
              <a:buChar char="•"/>
            </a:pPr>
            <a:r>
              <a:rPr lang="en-US" sz="1800" dirty="0"/>
              <a:t>Note: There were 593,251 member rides without end station names. This accounted for 0.1670 (16.70%) of all casual data and 0.1107 (11.07%) of the final data set. </a:t>
            </a:r>
          </a:p>
        </p:txBody>
      </p:sp>
    </p:spTree>
    <p:extLst>
      <p:ext uri="{BB962C8B-B14F-4D97-AF65-F5344CB8AC3E}">
        <p14:creationId xmlns:p14="http://schemas.microsoft.com/office/powerpoint/2010/main" val="14576868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9351264" cy="1249680"/>
          </a:xfrm>
        </p:spPr>
        <p:txBody>
          <a:bodyPr/>
          <a:lstStyle/>
          <a:p>
            <a:r>
              <a:rPr lang="en-US" dirty="0"/>
              <a:t>Solution 6 – Top 10 Start Stations (Casual)</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37</a:t>
            </a:fld>
            <a:endParaRPr lang="en-US" dirty="0"/>
          </a:p>
        </p:txBody>
      </p:sp>
      <p:graphicFrame>
        <p:nvGraphicFramePr>
          <p:cNvPr id="8" name="Table 7">
            <a:extLst>
              <a:ext uri="{FF2B5EF4-FFF2-40B4-BE49-F238E27FC236}">
                <a16:creationId xmlns:a16="http://schemas.microsoft.com/office/drawing/2014/main" id="{13C5120A-BAB5-D42F-03F4-82570F3BCD8C}"/>
              </a:ext>
            </a:extLst>
          </p:cNvPr>
          <p:cNvGraphicFramePr>
            <a:graphicFrameLocks noGrp="1"/>
          </p:cNvGraphicFramePr>
          <p:nvPr>
            <p:extLst>
              <p:ext uri="{D42A27DB-BD31-4B8C-83A1-F6EECF244321}">
                <p14:modId xmlns:p14="http://schemas.microsoft.com/office/powerpoint/2010/main" val="1147564684"/>
              </p:ext>
            </p:extLst>
          </p:nvPr>
        </p:nvGraphicFramePr>
        <p:xfrm>
          <a:off x="593406" y="1743237"/>
          <a:ext cx="10515600" cy="3600288"/>
        </p:xfrm>
        <a:graphic>
          <a:graphicData uri="http://schemas.openxmlformats.org/drawingml/2006/table">
            <a:tbl>
              <a:tblPr/>
              <a:tblGrid>
                <a:gridCol w="677610">
                  <a:extLst>
                    <a:ext uri="{9D8B030D-6E8A-4147-A177-3AD203B41FA5}">
                      <a16:colId xmlns:a16="http://schemas.microsoft.com/office/drawing/2014/main" val="2141300989"/>
                    </a:ext>
                  </a:extLst>
                </a:gridCol>
                <a:gridCol w="3528630">
                  <a:extLst>
                    <a:ext uri="{9D8B030D-6E8A-4147-A177-3AD203B41FA5}">
                      <a16:colId xmlns:a16="http://schemas.microsoft.com/office/drawing/2014/main" val="2706292627"/>
                    </a:ext>
                  </a:extLst>
                </a:gridCol>
                <a:gridCol w="2103120">
                  <a:extLst>
                    <a:ext uri="{9D8B030D-6E8A-4147-A177-3AD203B41FA5}">
                      <a16:colId xmlns:a16="http://schemas.microsoft.com/office/drawing/2014/main" val="4220232716"/>
                    </a:ext>
                  </a:extLst>
                </a:gridCol>
                <a:gridCol w="2103120">
                  <a:extLst>
                    <a:ext uri="{9D8B030D-6E8A-4147-A177-3AD203B41FA5}">
                      <a16:colId xmlns:a16="http://schemas.microsoft.com/office/drawing/2014/main" val="2776312386"/>
                    </a:ext>
                  </a:extLst>
                </a:gridCol>
                <a:gridCol w="2103120">
                  <a:extLst>
                    <a:ext uri="{9D8B030D-6E8A-4147-A177-3AD203B41FA5}">
                      <a16:colId xmlns:a16="http://schemas.microsoft.com/office/drawing/2014/main" val="4113822285"/>
                    </a:ext>
                  </a:extLst>
                </a:gridCol>
              </a:tblGrid>
              <a:tr h="857088">
                <a:tc>
                  <a:txBody>
                    <a:bodyPr/>
                    <a:lstStyle/>
                    <a:p>
                      <a:pPr algn="ctr"/>
                      <a:r>
                        <a:rPr lang="en-US" sz="1600" b="1" dirty="0">
                          <a:effectLst/>
                          <a:latin typeface="+mn-lt"/>
                        </a:rPr>
                        <a:t>#</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l"/>
                      <a:r>
                        <a:rPr lang="en-US" sz="1600" b="1" dirty="0">
                          <a:effectLst/>
                          <a:latin typeface="+mn-lt"/>
                        </a:rPr>
                        <a:t>Station Name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1" dirty="0">
                          <a:effectLst/>
                          <a:latin typeface="+mn-l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600" b="1" dirty="0">
                          <a:latin typeface="+mn-lt"/>
                        </a:rPr>
                        <a:t>Latitude</a:t>
                      </a:r>
                      <a:endParaRPr lang="en-US" sz="1600" b="1" dirty="0">
                        <a:effectLst/>
                        <a:latin typeface="+mn-lt"/>
                      </a:endParaRP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600" b="1" dirty="0">
                          <a:effectLst/>
                          <a:latin typeface="+mn-lt"/>
                        </a:rPr>
                        <a:t>Longitude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274320">
                <a:tc>
                  <a:txBody>
                    <a:bodyPr/>
                    <a:lstStyle/>
                    <a:p>
                      <a:pPr algn="ctr" fontAlgn="ctr"/>
                      <a:r>
                        <a:rPr lang="en-US" sz="16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Streeter Dr &amp; Grand Ave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      33,370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41.892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274320">
                <a:tc>
                  <a:txBody>
                    <a:bodyPr/>
                    <a:lstStyle/>
                    <a:p>
                      <a:pPr algn="ctr" fontAlgn="ctr"/>
                      <a:r>
                        <a:rPr lang="en-US" sz="1600" b="0" i="0" u="none" strike="noStrike" dirty="0">
                          <a:solidFill>
                            <a:srgbClr val="000000"/>
                          </a:solidFill>
                          <a:effectLst/>
                          <a:latin typeface="+mn-lt"/>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dirty="0" err="1">
                          <a:solidFill>
                            <a:srgbClr val="000000"/>
                          </a:solidFill>
                          <a:effectLst/>
                          <a:latin typeface="+mn-lt"/>
                        </a:rPr>
                        <a:t>DuSable</a:t>
                      </a:r>
                      <a:r>
                        <a:rPr lang="en-US" sz="1600" b="0" i="0" u="none" strike="noStrike" dirty="0">
                          <a:solidFill>
                            <a:srgbClr val="000000"/>
                          </a:solidFill>
                          <a:effectLst/>
                          <a:latin typeface="+mn-lt"/>
                        </a:rPr>
                        <a:t> Lake Shore Dr &amp; Monroe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22,197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41.881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274320">
                <a:tc>
                  <a:txBody>
                    <a:bodyPr/>
                    <a:lstStyle/>
                    <a:p>
                      <a:pPr algn="ctr" fontAlgn="ctr"/>
                      <a:r>
                        <a:rPr lang="en-US" sz="1600" b="0" i="0" u="none" strike="noStrike" dirty="0">
                          <a:solidFill>
                            <a:srgbClr val="000000"/>
                          </a:solidFill>
                          <a:effectLst/>
                          <a:latin typeface="+mn-lt"/>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dirty="0" err="1">
                          <a:solidFill>
                            <a:srgbClr val="000000"/>
                          </a:solidFill>
                          <a:effectLst/>
                          <a:latin typeface="+mn-lt"/>
                        </a:rPr>
                        <a:t>DuSable</a:t>
                      </a:r>
                      <a:r>
                        <a:rPr lang="en-US" sz="1600" b="0" i="0" u="none" strike="noStrike" dirty="0">
                          <a:solidFill>
                            <a:srgbClr val="000000"/>
                          </a:solidFill>
                          <a:effectLst/>
                          <a:latin typeface="+mn-lt"/>
                        </a:rPr>
                        <a:t> Lake Shore Dr &amp; North Blvd</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18,071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41.912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-87.627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679597832"/>
                  </a:ext>
                </a:extLst>
              </a:tr>
              <a:tr h="274320">
                <a:tc>
                  <a:txBody>
                    <a:bodyPr/>
                    <a:lstStyle/>
                    <a:p>
                      <a:pPr algn="ctr" fontAlgn="ctr"/>
                      <a:r>
                        <a:rPr lang="en-US" sz="1600" b="0" i="0" u="none" strike="noStrike" dirty="0">
                          <a:solidFill>
                            <a:srgbClr val="000000"/>
                          </a:solidFill>
                          <a:effectLst/>
                          <a:latin typeface="+mn-lt"/>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dirty="0">
                          <a:solidFill>
                            <a:srgbClr val="000000"/>
                          </a:solidFill>
                          <a:effectLst/>
                          <a:latin typeface="+mn-lt"/>
                        </a:rPr>
                        <a:t>Michigan Ave &amp; Oak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      16,198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41.901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2827340"/>
                  </a:ext>
                </a:extLst>
              </a:tr>
              <a:tr h="274320">
                <a:tc>
                  <a:txBody>
                    <a:bodyPr/>
                    <a:lstStyle/>
                    <a:p>
                      <a:pPr algn="ctr" fontAlgn="ctr"/>
                      <a:r>
                        <a:rPr lang="en-US" sz="1600" b="0" i="0" u="none" strike="noStrike" dirty="0">
                          <a:solidFill>
                            <a:srgbClr val="000000"/>
                          </a:solidFill>
                          <a:effectLst/>
                          <a:latin typeface="+mn-lt"/>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Shedd Aquarium</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      15,707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41.867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256093384"/>
                  </a:ext>
                </a:extLst>
              </a:tr>
              <a:tr h="274320">
                <a:tc>
                  <a:txBody>
                    <a:bodyPr/>
                    <a:lstStyle/>
                    <a:p>
                      <a:pPr algn="ctr" fontAlgn="ctr"/>
                      <a:r>
                        <a:rPr lang="en-US" sz="1600" b="0" i="0" u="none" strike="noStrike" dirty="0">
                          <a:solidFill>
                            <a:srgbClr val="000000"/>
                          </a:solidFill>
                          <a:effectLst/>
                          <a:latin typeface="+mn-lt"/>
                        </a:rPr>
                        <a:t>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Millennium Park</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      14,618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41.881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849218188"/>
                  </a:ext>
                </a:extLst>
              </a:tr>
              <a:tr h="274320">
                <a:tc>
                  <a:txBody>
                    <a:bodyPr/>
                    <a:lstStyle/>
                    <a:p>
                      <a:pPr algn="ctr" fontAlgn="ctr"/>
                      <a:r>
                        <a:rPr lang="en-US" sz="1600" b="0" i="0" u="none" strike="noStrike" dirty="0">
                          <a:solidFill>
                            <a:srgbClr val="000000"/>
                          </a:solidFill>
                          <a:effectLst/>
                          <a:latin typeface="+mn-lt"/>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Theater on the Lake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      12,856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41.926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4214082"/>
                  </a:ext>
                </a:extLst>
              </a:tr>
              <a:tr h="274320">
                <a:tc>
                  <a:txBody>
                    <a:bodyPr/>
                    <a:lstStyle/>
                    <a:p>
                      <a:pPr algn="ctr" fontAlgn="ctr"/>
                      <a:r>
                        <a:rPr lang="en-US" sz="1600" b="0" i="0" u="none" strike="noStrike" dirty="0">
                          <a:solidFill>
                            <a:srgbClr val="000000"/>
                          </a:solidFill>
                          <a:effectLst/>
                          <a:latin typeface="+mn-lt"/>
                        </a:rPr>
                        <a:t>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Dusable Harbor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      12,624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41.887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89755471"/>
                  </a:ext>
                </a:extLst>
              </a:tr>
              <a:tr h="274320">
                <a:tc>
                  <a:txBody>
                    <a:bodyPr/>
                    <a:lstStyle/>
                    <a:p>
                      <a:pPr algn="ctr" fontAlgn="ctr"/>
                      <a:r>
                        <a:rPr lang="en-US" sz="1600" b="0" i="0" u="none" strike="noStrike" dirty="0">
                          <a:solidFill>
                            <a:srgbClr val="000000"/>
                          </a:solidFill>
                          <a:effectLst/>
                          <a:latin typeface="+mn-lt"/>
                        </a:rPr>
                        <a:t>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dirty="0">
                          <a:solidFill>
                            <a:srgbClr val="000000"/>
                          </a:solidFill>
                          <a:effectLst/>
                          <a:latin typeface="+mn-lt"/>
                        </a:rPr>
                        <a:t>Wells St &amp; Concord Ln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      10,464 </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41.912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0522210"/>
                  </a:ext>
                </a:extLst>
              </a:tr>
              <a:tr h="274320">
                <a:tc>
                  <a:txBody>
                    <a:bodyPr/>
                    <a:lstStyle/>
                    <a:p>
                      <a:pPr algn="ctr" fontAlgn="ctr"/>
                      <a:r>
                        <a:rPr lang="en-US" sz="1600" b="0" i="0" u="none" strike="noStrike" dirty="0">
                          <a:solidFill>
                            <a:srgbClr val="000000"/>
                          </a:solidFill>
                          <a:effectLst/>
                          <a:latin typeface="+mn-lt"/>
                        </a:rPr>
                        <a:t>10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600" dirty="0">
                          <a:effectLst/>
                          <a:latin typeface="+mn-lt"/>
                        </a:rPr>
                        <a:t>Clark St &amp; Elm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9,844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41.903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30661851"/>
                  </a:ext>
                </a:extLst>
              </a:tr>
            </a:tbl>
          </a:graphicData>
        </a:graphic>
      </p:graphicFrame>
      <p:sp>
        <p:nvSpPr>
          <p:cNvPr id="3" name="Text Placeholder 3">
            <a:extLst>
              <a:ext uri="{FF2B5EF4-FFF2-40B4-BE49-F238E27FC236}">
                <a16:creationId xmlns:a16="http://schemas.microsoft.com/office/drawing/2014/main" id="{84F14A1C-AEF9-B439-1F5B-EE50B4199EBA}"/>
              </a:ext>
            </a:extLst>
          </p:cNvPr>
          <p:cNvSpPr>
            <a:spLocks noGrp="1"/>
          </p:cNvSpPr>
          <p:nvPr>
            <p:ph type="body" sz="quarter" idx="11"/>
          </p:nvPr>
        </p:nvSpPr>
        <p:spPr>
          <a:xfrm>
            <a:off x="899159" y="5608482"/>
            <a:ext cx="10807065" cy="737454"/>
          </a:xfrm>
        </p:spPr>
        <p:txBody>
          <a:bodyPr>
            <a:normAutofit/>
          </a:bodyPr>
          <a:lstStyle/>
          <a:p>
            <a:pPr marL="285750" indent="-285750">
              <a:buFont typeface="Arial" panose="020B0604020202020204" pitchFamily="34" charset="0"/>
              <a:buChar char="•"/>
            </a:pPr>
            <a:r>
              <a:rPr lang="en-US" sz="1800" dirty="0"/>
              <a:t>Note: There were 352,648 casual rides without start station names. This accounted for 0.1953 (19.53%) of all casual data and 0.0658 (6.58%) of the final data set. </a:t>
            </a:r>
          </a:p>
        </p:txBody>
      </p:sp>
    </p:spTree>
    <p:extLst>
      <p:ext uri="{BB962C8B-B14F-4D97-AF65-F5344CB8AC3E}">
        <p14:creationId xmlns:p14="http://schemas.microsoft.com/office/powerpoint/2010/main" val="42485052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54E4-9956-0B33-D845-8F2AAC5EBC56}"/>
              </a:ext>
            </a:extLst>
          </p:cNvPr>
          <p:cNvSpPr>
            <a:spLocks noGrp="1"/>
          </p:cNvSpPr>
          <p:nvPr>
            <p:ph type="title"/>
          </p:nvPr>
        </p:nvSpPr>
        <p:spPr>
          <a:xfrm>
            <a:off x="899160" y="137160"/>
            <a:ext cx="9351264" cy="1249680"/>
          </a:xfrm>
        </p:spPr>
        <p:txBody>
          <a:bodyPr/>
          <a:lstStyle/>
          <a:p>
            <a:r>
              <a:rPr lang="en-US" dirty="0"/>
              <a:t>Solution 6 – Top 10 End Stations (Casual)</a:t>
            </a:r>
            <a:endParaRPr lang="en-ZA" dirty="0"/>
          </a:p>
        </p:txBody>
      </p:sp>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38</a:t>
            </a:fld>
            <a:endParaRPr lang="en-US" dirty="0"/>
          </a:p>
        </p:txBody>
      </p:sp>
      <p:graphicFrame>
        <p:nvGraphicFramePr>
          <p:cNvPr id="8" name="Table 7">
            <a:extLst>
              <a:ext uri="{FF2B5EF4-FFF2-40B4-BE49-F238E27FC236}">
                <a16:creationId xmlns:a16="http://schemas.microsoft.com/office/drawing/2014/main" id="{13C5120A-BAB5-D42F-03F4-82570F3BCD8C}"/>
              </a:ext>
            </a:extLst>
          </p:cNvPr>
          <p:cNvGraphicFramePr>
            <a:graphicFrameLocks noGrp="1"/>
          </p:cNvGraphicFramePr>
          <p:nvPr>
            <p:extLst>
              <p:ext uri="{D42A27DB-BD31-4B8C-83A1-F6EECF244321}">
                <p14:modId xmlns:p14="http://schemas.microsoft.com/office/powerpoint/2010/main" val="1843196315"/>
              </p:ext>
            </p:extLst>
          </p:nvPr>
        </p:nvGraphicFramePr>
        <p:xfrm>
          <a:off x="593406" y="1743237"/>
          <a:ext cx="10515600" cy="3600288"/>
        </p:xfrm>
        <a:graphic>
          <a:graphicData uri="http://schemas.openxmlformats.org/drawingml/2006/table">
            <a:tbl>
              <a:tblPr/>
              <a:tblGrid>
                <a:gridCol w="677610">
                  <a:extLst>
                    <a:ext uri="{9D8B030D-6E8A-4147-A177-3AD203B41FA5}">
                      <a16:colId xmlns:a16="http://schemas.microsoft.com/office/drawing/2014/main" val="2141300989"/>
                    </a:ext>
                  </a:extLst>
                </a:gridCol>
                <a:gridCol w="3528630">
                  <a:extLst>
                    <a:ext uri="{9D8B030D-6E8A-4147-A177-3AD203B41FA5}">
                      <a16:colId xmlns:a16="http://schemas.microsoft.com/office/drawing/2014/main" val="2706292627"/>
                    </a:ext>
                  </a:extLst>
                </a:gridCol>
                <a:gridCol w="2103120">
                  <a:extLst>
                    <a:ext uri="{9D8B030D-6E8A-4147-A177-3AD203B41FA5}">
                      <a16:colId xmlns:a16="http://schemas.microsoft.com/office/drawing/2014/main" val="4220232716"/>
                    </a:ext>
                  </a:extLst>
                </a:gridCol>
                <a:gridCol w="2103120">
                  <a:extLst>
                    <a:ext uri="{9D8B030D-6E8A-4147-A177-3AD203B41FA5}">
                      <a16:colId xmlns:a16="http://schemas.microsoft.com/office/drawing/2014/main" val="2776312386"/>
                    </a:ext>
                  </a:extLst>
                </a:gridCol>
                <a:gridCol w="2103120">
                  <a:extLst>
                    <a:ext uri="{9D8B030D-6E8A-4147-A177-3AD203B41FA5}">
                      <a16:colId xmlns:a16="http://schemas.microsoft.com/office/drawing/2014/main" val="4113822285"/>
                    </a:ext>
                  </a:extLst>
                </a:gridCol>
              </a:tblGrid>
              <a:tr h="857088">
                <a:tc>
                  <a:txBody>
                    <a:bodyPr/>
                    <a:lstStyle/>
                    <a:p>
                      <a:pPr algn="ctr"/>
                      <a:r>
                        <a:rPr lang="en-US" sz="1600" b="1" dirty="0">
                          <a:effectLst/>
                          <a:latin typeface="+mn-lt"/>
                        </a:rPr>
                        <a:t>#</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l"/>
                      <a:r>
                        <a:rPr lang="en-US" sz="1600" b="1" dirty="0">
                          <a:effectLst/>
                          <a:latin typeface="+mn-lt"/>
                        </a:rPr>
                        <a:t>Station Name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1" dirty="0">
                          <a:effectLst/>
                          <a:latin typeface="+mn-lt"/>
                        </a:rPr>
                        <a:t>Number of Rides (n)</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600" b="1" dirty="0">
                          <a:latin typeface="+mn-lt"/>
                        </a:rPr>
                        <a:t>Latitude</a:t>
                      </a:r>
                      <a:endParaRPr lang="en-US" sz="1600" b="1" dirty="0">
                        <a:effectLst/>
                        <a:latin typeface="+mn-lt"/>
                      </a:endParaRP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en-US" sz="1600" b="1" dirty="0">
                          <a:effectLst/>
                          <a:latin typeface="+mn-lt"/>
                        </a:rPr>
                        <a:t>Longitude</a:t>
                      </a:r>
                    </a:p>
                  </a:txBody>
                  <a:tcPr marL="57150" marR="57150" marB="2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89829955"/>
                  </a:ext>
                </a:extLst>
              </a:tr>
              <a:tr h="274320">
                <a:tc>
                  <a:txBody>
                    <a:bodyPr/>
                    <a:lstStyle/>
                    <a:p>
                      <a:pPr algn="ctr" fontAlgn="ctr"/>
                      <a:r>
                        <a:rPr lang="en-US" sz="1600" b="0" i="0" u="none" strike="noStrike" dirty="0">
                          <a:solidFill>
                            <a:srgbClr val="000000"/>
                          </a:solidFill>
                          <a:effectLst/>
                          <a:latin typeface="+mn-lt"/>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dirty="0">
                          <a:solidFill>
                            <a:srgbClr val="000000"/>
                          </a:solidFill>
                          <a:effectLst/>
                          <a:latin typeface="+mn-lt"/>
                        </a:rPr>
                        <a:t>Streeter Dr &amp; Grand Ave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35,330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27926222"/>
                  </a:ext>
                </a:extLst>
              </a:tr>
              <a:tr h="274320">
                <a:tc>
                  <a:txBody>
                    <a:bodyPr/>
                    <a:lstStyle/>
                    <a:p>
                      <a:pPr algn="ctr" fontAlgn="ctr"/>
                      <a:r>
                        <a:rPr lang="en-US" sz="1600" b="0" i="0" u="none" strike="noStrike" dirty="0">
                          <a:solidFill>
                            <a:srgbClr val="000000"/>
                          </a:solidFill>
                          <a:effectLst/>
                          <a:latin typeface="+mn-lt"/>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DuSable Lake Shore Dr &amp; North Blvd</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20,292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41.912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-87.627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5671428"/>
                  </a:ext>
                </a:extLst>
              </a:tr>
              <a:tr h="274320">
                <a:tc>
                  <a:txBody>
                    <a:bodyPr/>
                    <a:lstStyle/>
                    <a:p>
                      <a:pPr algn="ctr" fontAlgn="ctr"/>
                      <a:r>
                        <a:rPr lang="en-US" sz="1600" b="0" i="0" u="none" strike="noStrike" dirty="0">
                          <a:solidFill>
                            <a:srgbClr val="000000"/>
                          </a:solidFill>
                          <a:effectLst/>
                          <a:latin typeface="+mn-lt"/>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dirty="0" err="1">
                          <a:solidFill>
                            <a:srgbClr val="000000"/>
                          </a:solidFill>
                          <a:effectLst/>
                          <a:latin typeface="+mn-lt"/>
                        </a:rPr>
                        <a:t>DuSable</a:t>
                      </a:r>
                      <a:r>
                        <a:rPr lang="en-US" sz="1600" b="0" i="0" u="none" strike="noStrike" dirty="0">
                          <a:solidFill>
                            <a:srgbClr val="000000"/>
                          </a:solidFill>
                          <a:effectLst/>
                          <a:latin typeface="+mn-lt"/>
                        </a:rPr>
                        <a:t> Lake Shore Dr &amp; Monroe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19,819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41.881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679597832"/>
                  </a:ext>
                </a:extLst>
              </a:tr>
              <a:tr h="274320">
                <a:tc>
                  <a:txBody>
                    <a:bodyPr/>
                    <a:lstStyle/>
                    <a:p>
                      <a:pPr algn="ctr" fontAlgn="ctr"/>
                      <a:r>
                        <a:rPr lang="en-US" sz="1600" b="0" i="0" u="none" strike="noStrike" dirty="0">
                          <a:solidFill>
                            <a:srgbClr val="000000"/>
                          </a:solidFill>
                          <a:effectLst/>
                          <a:latin typeface="+mn-lt"/>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Michigan Ave &amp; Oak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16,691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41.901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2827340"/>
                  </a:ext>
                </a:extLst>
              </a:tr>
              <a:tr h="274320">
                <a:tc>
                  <a:txBody>
                    <a:bodyPr/>
                    <a:lstStyle/>
                    <a:p>
                      <a:pPr algn="ctr" fontAlgn="ctr"/>
                      <a:r>
                        <a:rPr lang="en-US" sz="1600" b="0" i="0" u="none" strike="noStrike" dirty="0">
                          <a:solidFill>
                            <a:srgbClr val="000000"/>
                          </a:solidFill>
                          <a:effectLst/>
                          <a:latin typeface="+mn-lt"/>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Millennium Park</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16,427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41.881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256093384"/>
                  </a:ext>
                </a:extLst>
              </a:tr>
              <a:tr h="274320">
                <a:tc>
                  <a:txBody>
                    <a:bodyPr/>
                    <a:lstStyle/>
                    <a:p>
                      <a:pPr algn="ctr" fontAlgn="ctr"/>
                      <a:r>
                        <a:rPr lang="en-US" sz="1600" b="0" i="0" u="none" strike="noStrike" dirty="0">
                          <a:solidFill>
                            <a:srgbClr val="000000"/>
                          </a:solidFill>
                          <a:effectLst/>
                          <a:latin typeface="+mn-lt"/>
                        </a:rPr>
                        <a:t>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dirty="0">
                          <a:solidFill>
                            <a:srgbClr val="000000"/>
                          </a:solidFill>
                          <a:effectLst/>
                          <a:latin typeface="+mn-lt"/>
                        </a:rPr>
                        <a:t>Shedd Aquarium</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14,136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41.867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849218188"/>
                  </a:ext>
                </a:extLst>
              </a:tr>
              <a:tr h="274320">
                <a:tc>
                  <a:txBody>
                    <a:bodyPr/>
                    <a:lstStyle/>
                    <a:p>
                      <a:pPr algn="ctr" fontAlgn="ctr"/>
                      <a:r>
                        <a:rPr lang="en-US" sz="1600" b="0" i="0" u="none" strike="noStrike" dirty="0">
                          <a:solidFill>
                            <a:srgbClr val="000000"/>
                          </a:solidFill>
                          <a:effectLst/>
                          <a:latin typeface="+mn-lt"/>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Theater on the Lake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12,674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41.926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4214082"/>
                  </a:ext>
                </a:extLst>
              </a:tr>
              <a:tr h="274320">
                <a:tc>
                  <a:txBody>
                    <a:bodyPr/>
                    <a:lstStyle/>
                    <a:p>
                      <a:pPr algn="ctr" fontAlgn="ctr"/>
                      <a:r>
                        <a:rPr lang="en-US" sz="1600" b="0" i="0" u="none" strike="noStrike" dirty="0">
                          <a:solidFill>
                            <a:srgbClr val="000000"/>
                          </a:solidFill>
                          <a:effectLst/>
                          <a:latin typeface="+mn-lt"/>
                        </a:rPr>
                        <a:t>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Dusable Harbor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11,020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41.887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89755471"/>
                  </a:ext>
                </a:extLst>
              </a:tr>
              <a:tr h="274320">
                <a:tc>
                  <a:txBody>
                    <a:bodyPr/>
                    <a:lstStyle/>
                    <a:p>
                      <a:pPr algn="ctr" fontAlgn="ctr"/>
                      <a:r>
                        <a:rPr lang="en-US" sz="1600" b="0" i="0" u="none" strike="noStrike" dirty="0">
                          <a:solidFill>
                            <a:srgbClr val="000000"/>
                          </a:solidFill>
                          <a:effectLst/>
                          <a:latin typeface="+mn-lt"/>
                        </a:rPr>
                        <a:t>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Wells St &amp; Concord Ln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10,415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41.912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0522210"/>
                  </a:ext>
                </a:extLst>
              </a:tr>
              <a:tr h="274320">
                <a:tc>
                  <a:txBody>
                    <a:bodyPr/>
                    <a:lstStyle/>
                    <a:p>
                      <a:pPr algn="ctr" fontAlgn="ctr"/>
                      <a:r>
                        <a:rPr lang="en-US" sz="1600" b="0" i="0" u="none" strike="noStrike" dirty="0">
                          <a:solidFill>
                            <a:srgbClr val="000000"/>
                          </a:solidFill>
                          <a:effectLst/>
                          <a:latin typeface="+mn-lt"/>
                        </a:rPr>
                        <a:t>10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8E8E"/>
                    </a:solidFill>
                  </a:tcPr>
                </a:tc>
                <a:tc>
                  <a:txBody>
                    <a:bodyPr/>
                    <a:lstStyle/>
                    <a:p>
                      <a:pPr algn="l" fontAlgn="ctr"/>
                      <a:r>
                        <a:rPr lang="en-US" sz="1600" b="0" i="0" u="none" strike="noStrike">
                          <a:solidFill>
                            <a:srgbClr val="000000"/>
                          </a:solidFill>
                          <a:effectLst/>
                          <a:latin typeface="+mn-lt"/>
                        </a:rPr>
                        <a:t>Wells St &amp; Elm St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9,578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a:solidFill>
                            <a:srgbClr val="000000"/>
                          </a:solidFill>
                          <a:effectLst/>
                          <a:latin typeface="+mn-lt"/>
                        </a:rPr>
                        <a:t>41.903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r" fontAlgn="ctr"/>
                      <a:r>
                        <a:rPr lang="en-US" sz="1600" b="0" i="0" u="none" strike="noStrike" dirty="0">
                          <a:solidFill>
                            <a:srgbClr val="000000"/>
                          </a:solidFill>
                          <a:effectLst/>
                          <a:latin typeface="+mn-lt"/>
                        </a:rPr>
                        <a:t>-87.634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30661851"/>
                  </a:ext>
                </a:extLst>
              </a:tr>
            </a:tbl>
          </a:graphicData>
        </a:graphic>
      </p:graphicFrame>
      <p:sp>
        <p:nvSpPr>
          <p:cNvPr id="3" name="Text Placeholder 3">
            <a:extLst>
              <a:ext uri="{FF2B5EF4-FFF2-40B4-BE49-F238E27FC236}">
                <a16:creationId xmlns:a16="http://schemas.microsoft.com/office/drawing/2014/main" id="{84F14A1C-AEF9-B439-1F5B-EE50B4199EBA}"/>
              </a:ext>
            </a:extLst>
          </p:cNvPr>
          <p:cNvSpPr>
            <a:spLocks noGrp="1"/>
          </p:cNvSpPr>
          <p:nvPr>
            <p:ph type="body" sz="quarter" idx="11"/>
          </p:nvPr>
        </p:nvSpPr>
        <p:spPr>
          <a:xfrm>
            <a:off x="899159" y="5608482"/>
            <a:ext cx="10807065" cy="728310"/>
          </a:xfrm>
        </p:spPr>
        <p:txBody>
          <a:bodyPr>
            <a:normAutofit/>
          </a:bodyPr>
          <a:lstStyle/>
          <a:p>
            <a:pPr marL="285750" indent="-285750">
              <a:buFont typeface="Arial" panose="020B0604020202020204" pitchFamily="34" charset="0"/>
              <a:buChar char="•"/>
            </a:pPr>
            <a:r>
              <a:rPr lang="en-US" sz="1800" dirty="0"/>
              <a:t>Note: There were 376,423 casual rides without end station names. This accounted for 0.2085 (20.85%) of all casual data and 0.0703 (7.03%) of the final data set. </a:t>
            </a:r>
          </a:p>
        </p:txBody>
      </p:sp>
    </p:spTree>
    <p:extLst>
      <p:ext uri="{BB962C8B-B14F-4D97-AF65-F5344CB8AC3E}">
        <p14:creationId xmlns:p14="http://schemas.microsoft.com/office/powerpoint/2010/main" val="19220069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8D25-D403-2E2B-50DA-B21A0500AB0E}"/>
              </a:ext>
            </a:extLst>
          </p:cNvPr>
          <p:cNvSpPr>
            <a:spLocks noGrp="1"/>
          </p:cNvSpPr>
          <p:nvPr>
            <p:ph type="title"/>
          </p:nvPr>
        </p:nvSpPr>
        <p:spPr>
          <a:xfrm>
            <a:off x="911352" y="505016"/>
            <a:ext cx="5775656" cy="3284932"/>
          </a:xfrm>
        </p:spPr>
        <p:txBody>
          <a:bodyPr/>
          <a:lstStyle/>
          <a:p>
            <a:r>
              <a:rPr lang="en-US" dirty="0"/>
              <a:t>Appendices</a:t>
            </a:r>
          </a:p>
        </p:txBody>
      </p:sp>
    </p:spTree>
    <p:extLst>
      <p:ext uri="{BB962C8B-B14F-4D97-AF65-F5344CB8AC3E}">
        <p14:creationId xmlns:p14="http://schemas.microsoft.com/office/powerpoint/2010/main" val="303827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Drawing of cyclist">
            <a:extLst>
              <a:ext uri="{FF2B5EF4-FFF2-40B4-BE49-F238E27FC236}">
                <a16:creationId xmlns:a16="http://schemas.microsoft.com/office/drawing/2014/main" id="{C3ABE402-78D3-3E71-E609-A3B89D490047}"/>
              </a:ext>
            </a:extLst>
          </p:cNvPr>
          <p:cNvPicPr>
            <a:picLocks noChangeAspect="1"/>
          </p:cNvPicPr>
          <p:nvPr/>
        </p:nvPicPr>
        <p:blipFill>
          <a:blip r:embed="rId2"/>
          <a:stretch>
            <a:fillRect/>
          </a:stretch>
        </p:blipFill>
        <p:spPr>
          <a:xfrm>
            <a:off x="0" y="0"/>
            <a:ext cx="4849398" cy="6858000"/>
          </a:xfrm>
          <a:prstGeom prst="rect">
            <a:avLst/>
          </a:prstGeom>
        </p:spPr>
      </p:pic>
      <p:sp>
        <p:nvSpPr>
          <p:cNvPr id="21" name="Title 1">
            <a:extLst>
              <a:ext uri="{FF2B5EF4-FFF2-40B4-BE49-F238E27FC236}">
                <a16:creationId xmlns:a16="http://schemas.microsoft.com/office/drawing/2014/main" id="{9ABBCD73-7D12-DDDB-A5E1-F1627F82C033}"/>
              </a:ext>
            </a:extLst>
          </p:cNvPr>
          <p:cNvSpPr txBox="1">
            <a:spLocks/>
          </p:cNvSpPr>
          <p:nvPr/>
        </p:nvSpPr>
        <p:spPr>
          <a:xfrm>
            <a:off x="5425440" y="573054"/>
            <a:ext cx="5864352" cy="7040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cap="all" baseline="0">
                <a:solidFill>
                  <a:schemeClr val="tx1"/>
                </a:solidFill>
                <a:latin typeface="+mj-lt"/>
                <a:ea typeface="+mj-ea"/>
                <a:cs typeface="+mj-cs"/>
              </a:defRPr>
            </a:lvl1pPr>
          </a:lstStyle>
          <a:p>
            <a:r>
              <a:rPr lang="en-US"/>
              <a:t>Problems</a:t>
            </a:r>
            <a:endParaRPr lang="en-US" dirty="0"/>
          </a:p>
        </p:txBody>
      </p:sp>
      <p:sp>
        <p:nvSpPr>
          <p:cNvPr id="22" name="TextBox 21">
            <a:extLst>
              <a:ext uri="{FF2B5EF4-FFF2-40B4-BE49-F238E27FC236}">
                <a16:creationId xmlns:a16="http://schemas.microsoft.com/office/drawing/2014/main" id="{9A0D991E-2A45-E424-94D8-74061A3DC79F}"/>
              </a:ext>
            </a:extLst>
          </p:cNvPr>
          <p:cNvSpPr txBox="1"/>
          <p:nvPr/>
        </p:nvSpPr>
        <p:spPr>
          <a:xfrm>
            <a:off x="5425440" y="1859339"/>
            <a:ext cx="6739128" cy="2862322"/>
          </a:xfrm>
          <a:prstGeom prst="rect">
            <a:avLst/>
          </a:prstGeom>
          <a:noFill/>
        </p:spPr>
        <p:txBody>
          <a:bodyPr wrap="square" rtlCol="0">
            <a:spAutoFit/>
          </a:bodyPr>
          <a:lstStyle/>
          <a:p>
            <a:pPr marL="285750" indent="-285750">
              <a:buFont typeface="Arial" panose="020B0604020202020204" pitchFamily="34" charset="0"/>
              <a:buChar char="•"/>
            </a:pPr>
            <a:r>
              <a:rPr lang="en-US" dirty="0"/>
              <a:t>Question to Answer: How do annual members and casual riders use </a:t>
            </a:r>
            <a:r>
              <a:rPr lang="en-US" dirty="0" err="1"/>
              <a:t>Cyclistic</a:t>
            </a:r>
            <a:r>
              <a:rPr lang="en-US" dirty="0"/>
              <a:t> bikes differently?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Business Task: Identify differences between annual members and casual members to create actionable insights which will be used to develop marketing strategies that will convince casual members to become annual members.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Major Problem: identifying differences between the two groups in the vast amount of data</a:t>
            </a:r>
          </a:p>
        </p:txBody>
      </p:sp>
    </p:spTree>
    <p:extLst>
      <p:ext uri="{BB962C8B-B14F-4D97-AF65-F5344CB8AC3E}">
        <p14:creationId xmlns:p14="http://schemas.microsoft.com/office/powerpoint/2010/main" val="35908165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45BD-5B25-B32E-F712-18F18E7168E7}"/>
              </a:ext>
            </a:extLst>
          </p:cNvPr>
          <p:cNvSpPr>
            <a:spLocks noGrp="1"/>
          </p:cNvSpPr>
          <p:nvPr>
            <p:ph type="title"/>
          </p:nvPr>
        </p:nvSpPr>
        <p:spPr>
          <a:xfrm>
            <a:off x="893064" y="72518"/>
            <a:ext cx="8297380" cy="1326514"/>
          </a:xfrm>
        </p:spPr>
        <p:txBody>
          <a:bodyPr/>
          <a:lstStyle/>
          <a:p>
            <a:r>
              <a:rPr lang="en-US" dirty="0"/>
              <a:t>The Data</a:t>
            </a:r>
            <a:endParaRPr lang="en-ZA" dirty="0"/>
          </a:p>
        </p:txBody>
      </p:sp>
      <p:sp>
        <p:nvSpPr>
          <p:cNvPr id="4" name="Text Placeholder 3">
            <a:extLst>
              <a:ext uri="{FF2B5EF4-FFF2-40B4-BE49-F238E27FC236}">
                <a16:creationId xmlns:a16="http://schemas.microsoft.com/office/drawing/2014/main" id="{B931AA74-1B85-8980-9816-4DAB721C1BE4}"/>
              </a:ext>
            </a:extLst>
          </p:cNvPr>
          <p:cNvSpPr>
            <a:spLocks noGrp="1"/>
          </p:cNvSpPr>
          <p:nvPr>
            <p:ph type="body" sz="quarter" idx="13"/>
          </p:nvPr>
        </p:nvSpPr>
        <p:spPr>
          <a:xfrm>
            <a:off x="865631" y="2072640"/>
            <a:ext cx="9265921" cy="3493008"/>
          </a:xfrm>
        </p:spPr>
        <p:txBody>
          <a:bodyPr>
            <a:noAutofit/>
          </a:bodyPr>
          <a:lstStyle/>
          <a:p>
            <a:pPr>
              <a:lnSpc>
                <a:spcPct val="100000"/>
              </a:lnSpc>
              <a:spcAft>
                <a:spcPts val="0"/>
              </a:spcAft>
            </a:pPr>
            <a:r>
              <a:rPr lang="en-US" sz="1400" dirty="0" err="1"/>
              <a:t>Cyclistic's</a:t>
            </a:r>
            <a:r>
              <a:rPr lang="en-US" sz="1400" dirty="0"/>
              <a:t> data was housed by the cloud computing platform, Amazon Web Services (AWS), located at the following address (https://divvy-tripdata.s3.amazonaws.com/index.html). </a:t>
            </a:r>
          </a:p>
          <a:p>
            <a:pPr marL="0" indent="0">
              <a:lnSpc>
                <a:spcPct val="100000"/>
              </a:lnSpc>
              <a:spcAft>
                <a:spcPts val="0"/>
              </a:spcAft>
              <a:buNone/>
            </a:pPr>
            <a:endParaRPr lang="en-US" sz="1400" dirty="0"/>
          </a:p>
          <a:p>
            <a:pPr>
              <a:lnSpc>
                <a:spcPct val="100000"/>
              </a:lnSpc>
              <a:spcAft>
                <a:spcPts val="0"/>
              </a:spcAft>
            </a:pPr>
            <a:r>
              <a:rPr lang="en-US" sz="1400" dirty="0"/>
              <a:t>The datasets of the most recent 12 months (November 2023 - October 2024) were downloaded and stored.</a:t>
            </a:r>
          </a:p>
          <a:p>
            <a:pPr marL="0" indent="0">
              <a:lnSpc>
                <a:spcPct val="100000"/>
              </a:lnSpc>
              <a:spcAft>
                <a:spcPts val="0"/>
              </a:spcAft>
              <a:buNone/>
            </a:pPr>
            <a:endParaRPr lang="en-US" sz="1400" dirty="0"/>
          </a:p>
          <a:p>
            <a:pPr>
              <a:lnSpc>
                <a:spcPct val="100000"/>
              </a:lnSpc>
              <a:spcAft>
                <a:spcPts val="0"/>
              </a:spcAft>
            </a:pPr>
            <a:r>
              <a:rPr lang="en-US" sz="1400" dirty="0"/>
              <a:t>The data was </a:t>
            </a:r>
          </a:p>
          <a:p>
            <a:pPr lvl="1">
              <a:lnSpc>
                <a:spcPct val="100000"/>
              </a:lnSpc>
              <a:spcBef>
                <a:spcPts val="0"/>
              </a:spcBef>
            </a:pPr>
            <a:r>
              <a:rPr lang="en-US" sz="1400" dirty="0"/>
              <a:t>R: Reliable. The data contained large, complete amounts of data for each month. The data was also unbiased as it contained no customer information, only ride information.</a:t>
            </a:r>
          </a:p>
          <a:p>
            <a:pPr lvl="1">
              <a:lnSpc>
                <a:spcPct val="100000"/>
              </a:lnSpc>
              <a:spcBef>
                <a:spcPts val="0"/>
              </a:spcBef>
            </a:pPr>
            <a:r>
              <a:rPr lang="en-US" sz="1400" dirty="0"/>
              <a:t>O: Original. The first party data came from the bike sharing system, Divvy, which is a program of the Chicago Department of Transportation (CDOT) and operated by Lyft Bikes and Scooters, LLC (“Bikeshare”).</a:t>
            </a:r>
          </a:p>
          <a:p>
            <a:pPr lvl="1">
              <a:lnSpc>
                <a:spcPct val="100000"/>
              </a:lnSpc>
              <a:spcBef>
                <a:spcPts val="0"/>
              </a:spcBef>
            </a:pPr>
            <a:r>
              <a:rPr lang="en-US" sz="1400" dirty="0"/>
              <a:t>C: Comprehensive. The data contained all information needed to compare member riders and casual riders, based on rides alone.</a:t>
            </a:r>
          </a:p>
          <a:p>
            <a:pPr lvl="1">
              <a:lnSpc>
                <a:spcPct val="100000"/>
              </a:lnSpc>
              <a:spcBef>
                <a:spcPts val="0"/>
              </a:spcBef>
            </a:pPr>
            <a:r>
              <a:rPr lang="en-US" sz="1400" dirty="0"/>
              <a:t>C: Current. The most recent 12 months of data were gathered for this analysis.</a:t>
            </a:r>
          </a:p>
          <a:p>
            <a:pPr lvl="1">
              <a:lnSpc>
                <a:spcPct val="100000"/>
              </a:lnSpc>
              <a:spcBef>
                <a:spcPts val="0"/>
              </a:spcBef>
            </a:pPr>
            <a:r>
              <a:rPr lang="en-US" sz="1400" dirty="0"/>
              <a:t>C: Cited. The data was vetted by being first party data, gathered from a clearly identifiable source. In order to get further proof of the data being vetted, I contacted the data team at Lyft myself to see if there were any additional information. Their support representative stated, “Our internal teams and external partners review and verify the published data to ensure accurate and correct reporting.”</a:t>
            </a:r>
          </a:p>
        </p:txBody>
      </p:sp>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40</a:t>
            </a:fld>
            <a:endParaRPr lang="en-US" dirty="0"/>
          </a:p>
        </p:txBody>
      </p:sp>
    </p:spTree>
    <p:extLst>
      <p:ext uri="{BB962C8B-B14F-4D97-AF65-F5344CB8AC3E}">
        <p14:creationId xmlns:p14="http://schemas.microsoft.com/office/powerpoint/2010/main" val="8139333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45BD-5B25-B32E-F712-18F18E7168E7}"/>
              </a:ext>
            </a:extLst>
          </p:cNvPr>
          <p:cNvSpPr>
            <a:spLocks noGrp="1"/>
          </p:cNvSpPr>
          <p:nvPr>
            <p:ph type="title"/>
          </p:nvPr>
        </p:nvSpPr>
        <p:spPr>
          <a:xfrm>
            <a:off x="893064" y="72518"/>
            <a:ext cx="8297380" cy="1326514"/>
          </a:xfrm>
        </p:spPr>
        <p:txBody>
          <a:bodyPr/>
          <a:lstStyle/>
          <a:p>
            <a:r>
              <a:rPr lang="en-US" dirty="0"/>
              <a:t>The Data</a:t>
            </a:r>
            <a:endParaRPr lang="en-ZA" dirty="0"/>
          </a:p>
        </p:txBody>
      </p:sp>
      <p:sp>
        <p:nvSpPr>
          <p:cNvPr id="4" name="Text Placeholder 3">
            <a:extLst>
              <a:ext uri="{FF2B5EF4-FFF2-40B4-BE49-F238E27FC236}">
                <a16:creationId xmlns:a16="http://schemas.microsoft.com/office/drawing/2014/main" id="{B931AA74-1B85-8980-9816-4DAB721C1BE4}"/>
              </a:ext>
            </a:extLst>
          </p:cNvPr>
          <p:cNvSpPr>
            <a:spLocks noGrp="1"/>
          </p:cNvSpPr>
          <p:nvPr>
            <p:ph type="body" sz="quarter" idx="13"/>
          </p:nvPr>
        </p:nvSpPr>
        <p:spPr>
          <a:xfrm>
            <a:off x="865631" y="2072640"/>
            <a:ext cx="9265921" cy="3493008"/>
          </a:xfrm>
        </p:spPr>
        <p:txBody>
          <a:bodyPr>
            <a:noAutofit/>
          </a:bodyPr>
          <a:lstStyle/>
          <a:p>
            <a:pPr>
              <a:lnSpc>
                <a:spcPct val="100000"/>
              </a:lnSpc>
              <a:spcAft>
                <a:spcPts val="0"/>
              </a:spcAft>
            </a:pPr>
            <a:r>
              <a:rPr lang="en-US" sz="1200" dirty="0"/>
              <a:t>Licensing – The data was allowed to be analyzed through a license, located at the following address (</a:t>
            </a:r>
            <a:r>
              <a:rPr lang="en-US" sz="1200" dirty="0">
                <a:hlinkClick r:id="rId2"/>
              </a:rPr>
              <a:t>https://divvybikes.com/data-license-agreement</a:t>
            </a:r>
            <a:r>
              <a:rPr lang="en-US" sz="1200" dirty="0"/>
              <a:t>).</a:t>
            </a:r>
          </a:p>
          <a:p>
            <a:pPr>
              <a:lnSpc>
                <a:spcPct val="100000"/>
              </a:lnSpc>
              <a:spcAft>
                <a:spcPts val="0"/>
              </a:spcAft>
            </a:pPr>
            <a:endParaRPr lang="en-US" sz="1200" dirty="0"/>
          </a:p>
          <a:p>
            <a:pPr>
              <a:lnSpc>
                <a:spcPct val="100000"/>
              </a:lnSpc>
              <a:spcAft>
                <a:spcPts val="0"/>
              </a:spcAft>
            </a:pPr>
            <a:r>
              <a:rPr lang="en-US" sz="1200" dirty="0"/>
              <a:t>Privacy and Security – The data contained zero personal information and zero financial information related to the customers. All ride IDs were listed as 16-character identifiers. There was no way to link the data to actual people. </a:t>
            </a:r>
          </a:p>
          <a:p>
            <a:pPr>
              <a:lnSpc>
                <a:spcPct val="100000"/>
              </a:lnSpc>
              <a:spcAft>
                <a:spcPts val="0"/>
              </a:spcAft>
            </a:pPr>
            <a:endParaRPr lang="en-US" sz="1200" dirty="0"/>
          </a:p>
          <a:p>
            <a:pPr>
              <a:lnSpc>
                <a:spcPct val="100000"/>
              </a:lnSpc>
              <a:spcAft>
                <a:spcPts val="0"/>
              </a:spcAft>
            </a:pPr>
            <a:r>
              <a:rPr lang="en-US" sz="1200" dirty="0"/>
              <a:t>Accessibility – The data is publicly available, free for anyone to use, as long as adherence to the license is met. It can be accessed from Divvy’s cloud platform at anytime. The datasets used for this analysis were gathered from that cloud platform and stored on a PC. </a:t>
            </a:r>
          </a:p>
          <a:p>
            <a:pPr>
              <a:lnSpc>
                <a:spcPct val="100000"/>
              </a:lnSpc>
              <a:spcAft>
                <a:spcPts val="0"/>
              </a:spcAft>
            </a:pPr>
            <a:endParaRPr lang="en-US" sz="1200" dirty="0"/>
          </a:p>
          <a:p>
            <a:pPr>
              <a:lnSpc>
                <a:spcPct val="100000"/>
              </a:lnSpc>
              <a:spcAft>
                <a:spcPts val="0"/>
              </a:spcAft>
            </a:pPr>
            <a:r>
              <a:rPr lang="en-US" sz="1200" dirty="0"/>
              <a:t>Integrity – The integrity of the data was determined by myself, through inspecting the data and performing data cleaning. I found the data to have little issues and had mostly uniform content. </a:t>
            </a:r>
          </a:p>
          <a:p>
            <a:pPr>
              <a:lnSpc>
                <a:spcPct val="100000"/>
              </a:lnSpc>
              <a:spcAft>
                <a:spcPts val="0"/>
              </a:spcAft>
            </a:pPr>
            <a:endParaRPr lang="en-US" sz="1200" dirty="0"/>
          </a:p>
          <a:p>
            <a:pPr>
              <a:lnSpc>
                <a:spcPct val="100000"/>
              </a:lnSpc>
              <a:spcAft>
                <a:spcPts val="0"/>
              </a:spcAft>
            </a:pPr>
            <a:r>
              <a:rPr lang="en-US" sz="1200" dirty="0"/>
              <a:t>Credibility – Upon contacting Lyft directly about their data, they stated, “Our internal teams and external partners review and verify the published data to ensure accurate and correct reporting.” With the license provided, the privacy and security ensured, and their official response for further information regarding being vetted and cited, I considered this first-party data to be credible. </a:t>
            </a:r>
            <a:endParaRPr lang="en-US" sz="1200" dirty="0">
              <a:highlight>
                <a:srgbClr val="FFFF00"/>
              </a:highlight>
            </a:endParaRPr>
          </a:p>
          <a:p>
            <a:pPr>
              <a:lnSpc>
                <a:spcPct val="100000"/>
              </a:lnSpc>
              <a:spcAft>
                <a:spcPts val="0"/>
              </a:spcAft>
            </a:pPr>
            <a:endParaRPr lang="en-US" sz="1200" dirty="0">
              <a:highlight>
                <a:srgbClr val="FFFF00"/>
              </a:highlight>
            </a:endParaRPr>
          </a:p>
          <a:p>
            <a:pPr>
              <a:lnSpc>
                <a:spcPct val="100000"/>
              </a:lnSpc>
              <a:spcAft>
                <a:spcPts val="0"/>
              </a:spcAft>
            </a:pPr>
            <a:r>
              <a:rPr lang="en-US" sz="1200" dirty="0"/>
              <a:t>Problems – No problems were found while interacting with the data, apart from general data cleaning tasks such as converting data types and removing missing values. </a:t>
            </a:r>
          </a:p>
        </p:txBody>
      </p:sp>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41</a:t>
            </a:fld>
            <a:endParaRPr lang="en-US" dirty="0"/>
          </a:p>
        </p:txBody>
      </p:sp>
    </p:spTree>
    <p:extLst>
      <p:ext uri="{BB962C8B-B14F-4D97-AF65-F5344CB8AC3E}">
        <p14:creationId xmlns:p14="http://schemas.microsoft.com/office/powerpoint/2010/main" val="29343438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45BD-5B25-B32E-F712-18F18E7168E7}"/>
              </a:ext>
            </a:extLst>
          </p:cNvPr>
          <p:cNvSpPr>
            <a:spLocks noGrp="1"/>
          </p:cNvSpPr>
          <p:nvPr>
            <p:ph type="title"/>
          </p:nvPr>
        </p:nvSpPr>
        <p:spPr>
          <a:xfrm>
            <a:off x="893064" y="72518"/>
            <a:ext cx="8297380" cy="1326514"/>
          </a:xfrm>
        </p:spPr>
        <p:txBody>
          <a:bodyPr/>
          <a:lstStyle/>
          <a:p>
            <a:r>
              <a:rPr lang="en-US" dirty="0"/>
              <a:t>The Data</a:t>
            </a:r>
            <a:endParaRPr lang="en-ZA" dirty="0"/>
          </a:p>
        </p:txBody>
      </p:sp>
      <p:sp>
        <p:nvSpPr>
          <p:cNvPr id="4" name="Text Placeholder 3">
            <a:extLst>
              <a:ext uri="{FF2B5EF4-FFF2-40B4-BE49-F238E27FC236}">
                <a16:creationId xmlns:a16="http://schemas.microsoft.com/office/drawing/2014/main" id="{B931AA74-1B85-8980-9816-4DAB721C1BE4}"/>
              </a:ext>
            </a:extLst>
          </p:cNvPr>
          <p:cNvSpPr>
            <a:spLocks noGrp="1"/>
          </p:cNvSpPr>
          <p:nvPr>
            <p:ph type="body" sz="quarter" idx="13"/>
          </p:nvPr>
        </p:nvSpPr>
        <p:spPr>
          <a:xfrm>
            <a:off x="865631" y="2072640"/>
            <a:ext cx="9265921" cy="3493008"/>
          </a:xfrm>
        </p:spPr>
        <p:txBody>
          <a:bodyPr>
            <a:noAutofit/>
          </a:bodyPr>
          <a:lstStyle/>
          <a:p>
            <a:pPr marL="0" lvl="1" indent="0">
              <a:lnSpc>
                <a:spcPct val="100000"/>
              </a:lnSpc>
              <a:spcBef>
                <a:spcPts val="0"/>
              </a:spcBef>
              <a:buNone/>
            </a:pPr>
            <a:r>
              <a:rPr lang="en-US" sz="1400" dirty="0"/>
              <a:t>What steps have you taken to ensure that your data is clean? How can you verify that your data is clean and ready to analyze?</a:t>
            </a:r>
          </a:p>
          <a:p>
            <a:pPr marL="285750" lvl="1" indent="-285750">
              <a:lnSpc>
                <a:spcPct val="100000"/>
              </a:lnSpc>
              <a:spcBef>
                <a:spcPts val="0"/>
              </a:spcBef>
            </a:pPr>
            <a:r>
              <a:rPr lang="en-US" sz="1400" dirty="0"/>
              <a:t>Each column (field) of the data set was inspected and evaluated for consistency and completeness and all identified anomalies were removed. Since there is no standard value to measure against, accuracy was not evaluated. </a:t>
            </a:r>
          </a:p>
          <a:p>
            <a:pPr marL="285750" lvl="1" indent="-285750">
              <a:lnSpc>
                <a:spcPct val="100000"/>
              </a:lnSpc>
              <a:spcBef>
                <a:spcPts val="0"/>
              </a:spcBef>
            </a:pPr>
            <a:r>
              <a:rPr lang="en-US" sz="1400" dirty="0"/>
              <a:t>Since I also evaluated the entire population of the dataset and not a sample, I did not perform a test for confidence interval or margin of error. However, a t-test was performed on the final data set of ride lengths of casual and member riders to test for statistical significance. p = 0.00000000000000022. Therefore, I rejected the null hypothesis and accepted the alternative. The data sets were statistically different from each other. This means that casual riders did have statistically different ride lengths than member riders. </a:t>
            </a:r>
          </a:p>
        </p:txBody>
      </p:sp>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42</a:t>
            </a:fld>
            <a:endParaRPr lang="en-US" dirty="0"/>
          </a:p>
        </p:txBody>
      </p:sp>
      <p:pic>
        <p:nvPicPr>
          <p:cNvPr id="7" name="Picture 6">
            <a:extLst>
              <a:ext uri="{FF2B5EF4-FFF2-40B4-BE49-F238E27FC236}">
                <a16:creationId xmlns:a16="http://schemas.microsoft.com/office/drawing/2014/main" id="{21CAD743-A57C-8CB6-818D-8DD26F9A3F04}"/>
              </a:ext>
            </a:extLst>
          </p:cNvPr>
          <p:cNvPicPr>
            <a:picLocks noChangeAspect="1"/>
          </p:cNvPicPr>
          <p:nvPr/>
        </p:nvPicPr>
        <p:blipFill>
          <a:blip r:embed="rId2"/>
          <a:stretch>
            <a:fillRect/>
          </a:stretch>
        </p:blipFill>
        <p:spPr>
          <a:xfrm>
            <a:off x="2899916" y="4523918"/>
            <a:ext cx="6392167" cy="1905266"/>
          </a:xfrm>
          <a:prstGeom prst="rect">
            <a:avLst/>
          </a:prstGeom>
          <a:ln>
            <a:solidFill>
              <a:schemeClr val="bg1">
                <a:lumMod val="75000"/>
              </a:schemeClr>
            </a:solidFill>
          </a:ln>
        </p:spPr>
      </p:pic>
    </p:spTree>
    <p:extLst>
      <p:ext uri="{BB962C8B-B14F-4D97-AF65-F5344CB8AC3E}">
        <p14:creationId xmlns:p14="http://schemas.microsoft.com/office/powerpoint/2010/main" val="18111066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45BD-5B25-B32E-F712-18F18E7168E7}"/>
              </a:ext>
            </a:extLst>
          </p:cNvPr>
          <p:cNvSpPr>
            <a:spLocks noGrp="1"/>
          </p:cNvSpPr>
          <p:nvPr>
            <p:ph type="title"/>
          </p:nvPr>
        </p:nvSpPr>
        <p:spPr>
          <a:xfrm>
            <a:off x="893064" y="72518"/>
            <a:ext cx="8297380" cy="1326514"/>
          </a:xfrm>
        </p:spPr>
        <p:txBody>
          <a:bodyPr/>
          <a:lstStyle/>
          <a:p>
            <a:r>
              <a:rPr lang="en-US" dirty="0"/>
              <a:t>Lyft correspondence</a:t>
            </a:r>
            <a:endParaRPr lang="en-ZA" dirty="0"/>
          </a:p>
        </p:txBody>
      </p:sp>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43</a:t>
            </a:fld>
            <a:endParaRPr lang="en-US" dirty="0"/>
          </a:p>
        </p:txBody>
      </p:sp>
      <p:pic>
        <p:nvPicPr>
          <p:cNvPr id="5" name="Picture 4">
            <a:extLst>
              <a:ext uri="{FF2B5EF4-FFF2-40B4-BE49-F238E27FC236}">
                <a16:creationId xmlns:a16="http://schemas.microsoft.com/office/drawing/2014/main" id="{2E7CF998-B22C-518E-63C4-761AA03A6978}"/>
              </a:ext>
            </a:extLst>
          </p:cNvPr>
          <p:cNvPicPr>
            <a:picLocks noChangeAspect="1"/>
          </p:cNvPicPr>
          <p:nvPr/>
        </p:nvPicPr>
        <p:blipFill>
          <a:blip r:embed="rId2"/>
          <a:stretch>
            <a:fillRect/>
          </a:stretch>
        </p:blipFill>
        <p:spPr>
          <a:xfrm>
            <a:off x="746373" y="1949449"/>
            <a:ext cx="5184820" cy="3840607"/>
          </a:xfrm>
          <a:prstGeom prst="rect">
            <a:avLst/>
          </a:prstGeom>
        </p:spPr>
      </p:pic>
      <p:pic>
        <p:nvPicPr>
          <p:cNvPr id="7" name="Picture 6">
            <a:extLst>
              <a:ext uri="{FF2B5EF4-FFF2-40B4-BE49-F238E27FC236}">
                <a16:creationId xmlns:a16="http://schemas.microsoft.com/office/drawing/2014/main" id="{8758BA0E-46E6-B5E3-9533-2260936E20F1}"/>
              </a:ext>
            </a:extLst>
          </p:cNvPr>
          <p:cNvPicPr>
            <a:picLocks noChangeAspect="1"/>
          </p:cNvPicPr>
          <p:nvPr/>
        </p:nvPicPr>
        <p:blipFill>
          <a:blip r:embed="rId3"/>
          <a:stretch>
            <a:fillRect/>
          </a:stretch>
        </p:blipFill>
        <p:spPr>
          <a:xfrm>
            <a:off x="6260809" y="1399032"/>
            <a:ext cx="4933950" cy="4983219"/>
          </a:xfrm>
          <a:prstGeom prst="rect">
            <a:avLst/>
          </a:prstGeom>
        </p:spPr>
      </p:pic>
    </p:spTree>
    <p:extLst>
      <p:ext uri="{BB962C8B-B14F-4D97-AF65-F5344CB8AC3E}">
        <p14:creationId xmlns:p14="http://schemas.microsoft.com/office/powerpoint/2010/main" val="21666000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45BD-5B25-B32E-F712-18F18E7168E7}"/>
              </a:ext>
            </a:extLst>
          </p:cNvPr>
          <p:cNvSpPr>
            <a:spLocks noGrp="1"/>
          </p:cNvSpPr>
          <p:nvPr>
            <p:ph type="title"/>
          </p:nvPr>
        </p:nvSpPr>
        <p:spPr>
          <a:xfrm>
            <a:off x="893064" y="72518"/>
            <a:ext cx="8297380" cy="1326514"/>
          </a:xfrm>
        </p:spPr>
        <p:txBody>
          <a:bodyPr/>
          <a:lstStyle/>
          <a:p>
            <a:r>
              <a:rPr lang="en-US" dirty="0"/>
              <a:t>Sources and Tools</a:t>
            </a:r>
            <a:endParaRPr lang="en-ZA" dirty="0"/>
          </a:p>
        </p:txBody>
      </p:sp>
      <p:sp>
        <p:nvSpPr>
          <p:cNvPr id="4" name="Text Placeholder 3">
            <a:extLst>
              <a:ext uri="{FF2B5EF4-FFF2-40B4-BE49-F238E27FC236}">
                <a16:creationId xmlns:a16="http://schemas.microsoft.com/office/drawing/2014/main" id="{B931AA74-1B85-8980-9816-4DAB721C1BE4}"/>
              </a:ext>
            </a:extLst>
          </p:cNvPr>
          <p:cNvSpPr>
            <a:spLocks noGrp="1"/>
          </p:cNvSpPr>
          <p:nvPr>
            <p:ph type="body" sz="quarter" idx="13"/>
          </p:nvPr>
        </p:nvSpPr>
        <p:spPr>
          <a:xfrm>
            <a:off x="865631" y="2072640"/>
            <a:ext cx="9265921" cy="3493008"/>
          </a:xfrm>
        </p:spPr>
        <p:txBody>
          <a:bodyPr>
            <a:noAutofit/>
          </a:bodyPr>
          <a:lstStyle/>
          <a:p>
            <a:pPr>
              <a:lnSpc>
                <a:spcPct val="100000"/>
              </a:lnSpc>
              <a:spcAft>
                <a:spcPts val="0"/>
              </a:spcAft>
            </a:pPr>
            <a:r>
              <a:rPr lang="en-US" sz="1400" dirty="0"/>
              <a:t>Data was sourced from Divvy and downloaded as CSV files.</a:t>
            </a:r>
          </a:p>
          <a:p>
            <a:pPr>
              <a:lnSpc>
                <a:spcPct val="100000"/>
              </a:lnSpc>
              <a:spcAft>
                <a:spcPts val="0"/>
              </a:spcAft>
            </a:pPr>
            <a:endParaRPr lang="en-US" sz="1400" dirty="0"/>
          </a:p>
          <a:p>
            <a:pPr>
              <a:lnSpc>
                <a:spcPct val="100000"/>
              </a:lnSpc>
              <a:spcAft>
                <a:spcPts val="0"/>
              </a:spcAft>
            </a:pPr>
            <a:r>
              <a:rPr lang="en-US" sz="1400" dirty="0"/>
              <a:t>Analysis was performed using R language in RStudio (desktop). </a:t>
            </a:r>
          </a:p>
          <a:p>
            <a:pPr>
              <a:lnSpc>
                <a:spcPct val="100000"/>
              </a:lnSpc>
              <a:spcAft>
                <a:spcPts val="0"/>
              </a:spcAft>
            </a:pPr>
            <a:endParaRPr lang="en-US" sz="1400" dirty="0"/>
          </a:p>
          <a:p>
            <a:pPr lvl="1">
              <a:lnSpc>
                <a:spcPct val="100000"/>
              </a:lnSpc>
            </a:pPr>
            <a:r>
              <a:rPr lang="en-US" sz="1400" dirty="0"/>
              <a:t>R was chosen as the selected programming language because it is one of the most common languages used for data analysis. It was also the selected language of the Google Data Analytics Professional Certificate.</a:t>
            </a:r>
          </a:p>
          <a:p>
            <a:pPr lvl="1">
              <a:lnSpc>
                <a:spcPct val="100000"/>
              </a:lnSpc>
            </a:pPr>
            <a:endParaRPr lang="en-US" sz="1400" dirty="0"/>
          </a:p>
          <a:p>
            <a:pPr lvl="1">
              <a:lnSpc>
                <a:spcPct val="100000"/>
              </a:lnSpc>
            </a:pPr>
            <a:r>
              <a:rPr lang="en-US" sz="1400" dirty="0"/>
              <a:t>RStudio (desktop) was chosen as the selected program because it is the most common program to use when performing data analysis using R, apart from the base R program. RStudio also provides a better environment and more support for learners. The desktop version was used over the web-based version because the web-based version didn’t have the capacity to analyze the large amount of data under it’s free-to-use designation. </a:t>
            </a:r>
          </a:p>
        </p:txBody>
      </p:sp>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44</a:t>
            </a:fld>
            <a:endParaRPr lang="en-US" dirty="0"/>
          </a:p>
        </p:txBody>
      </p:sp>
    </p:spTree>
    <p:extLst>
      <p:ext uri="{BB962C8B-B14F-4D97-AF65-F5344CB8AC3E}">
        <p14:creationId xmlns:p14="http://schemas.microsoft.com/office/powerpoint/2010/main" val="35493547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45BD-5B25-B32E-F712-18F18E7168E7}"/>
              </a:ext>
            </a:extLst>
          </p:cNvPr>
          <p:cNvSpPr>
            <a:spLocks noGrp="1"/>
          </p:cNvSpPr>
          <p:nvPr>
            <p:ph type="title"/>
          </p:nvPr>
        </p:nvSpPr>
        <p:spPr>
          <a:xfrm>
            <a:off x="893064" y="72518"/>
            <a:ext cx="8297380" cy="1326514"/>
          </a:xfrm>
        </p:spPr>
        <p:txBody>
          <a:bodyPr/>
          <a:lstStyle/>
          <a:p>
            <a:r>
              <a:rPr lang="en-US" dirty="0"/>
              <a:t>Data Dictionary</a:t>
            </a:r>
            <a:endParaRPr lang="en-ZA" dirty="0"/>
          </a:p>
        </p:txBody>
      </p:sp>
      <p:sp>
        <p:nvSpPr>
          <p:cNvPr id="4" name="Text Placeholder 3">
            <a:extLst>
              <a:ext uri="{FF2B5EF4-FFF2-40B4-BE49-F238E27FC236}">
                <a16:creationId xmlns:a16="http://schemas.microsoft.com/office/drawing/2014/main" id="{B931AA74-1B85-8980-9816-4DAB721C1BE4}"/>
              </a:ext>
            </a:extLst>
          </p:cNvPr>
          <p:cNvSpPr>
            <a:spLocks noGrp="1"/>
          </p:cNvSpPr>
          <p:nvPr>
            <p:ph type="body" sz="quarter" idx="13"/>
          </p:nvPr>
        </p:nvSpPr>
        <p:spPr>
          <a:xfrm>
            <a:off x="865631" y="2072640"/>
            <a:ext cx="9851137" cy="3493008"/>
          </a:xfrm>
        </p:spPr>
        <p:txBody>
          <a:bodyPr>
            <a:noAutofit/>
          </a:bodyPr>
          <a:lstStyle/>
          <a:p>
            <a:pPr marL="0" lvl="1" indent="0">
              <a:lnSpc>
                <a:spcPct val="100000"/>
              </a:lnSpc>
              <a:spcBef>
                <a:spcPts val="0"/>
              </a:spcBef>
              <a:buFont typeface="+mj-lt"/>
              <a:buAutoNum type="arabicPeriod"/>
            </a:pPr>
            <a:r>
              <a:rPr lang="en-US" sz="1600" dirty="0"/>
              <a:t> </a:t>
            </a:r>
            <a:r>
              <a:rPr lang="en-US" sz="1600" dirty="0" err="1"/>
              <a:t>ride_id</a:t>
            </a:r>
            <a:r>
              <a:rPr lang="en-US" sz="1600" dirty="0"/>
              <a:t> (character) – 16-character identifier for each ride</a:t>
            </a:r>
          </a:p>
          <a:p>
            <a:pPr marL="0" lvl="1" indent="0">
              <a:lnSpc>
                <a:spcPct val="100000"/>
              </a:lnSpc>
              <a:spcBef>
                <a:spcPts val="0"/>
              </a:spcBef>
              <a:buFont typeface="+mj-lt"/>
              <a:buAutoNum type="arabicPeriod"/>
            </a:pPr>
            <a:r>
              <a:rPr lang="en-US" sz="1600" dirty="0"/>
              <a:t> </a:t>
            </a:r>
            <a:r>
              <a:rPr lang="en-US" sz="1600" dirty="0" err="1"/>
              <a:t>rideable_type</a:t>
            </a:r>
            <a:r>
              <a:rPr lang="en-US" sz="1600" dirty="0"/>
              <a:t> (character) – 3 options: </a:t>
            </a:r>
            <a:r>
              <a:rPr lang="en-US" sz="1600" dirty="0" err="1"/>
              <a:t>classic_bike</a:t>
            </a:r>
            <a:r>
              <a:rPr lang="en-US" sz="1600" dirty="0"/>
              <a:t>, </a:t>
            </a:r>
            <a:r>
              <a:rPr lang="en-US" sz="1600" dirty="0" err="1"/>
              <a:t>electric_bike</a:t>
            </a:r>
            <a:r>
              <a:rPr lang="en-US" sz="1600" dirty="0"/>
              <a:t>, and </a:t>
            </a:r>
            <a:r>
              <a:rPr lang="en-US" sz="1600" dirty="0" err="1"/>
              <a:t>electric_scooter</a:t>
            </a:r>
            <a:endParaRPr lang="en-US" sz="1600" dirty="0"/>
          </a:p>
          <a:p>
            <a:pPr marL="0" lvl="1" indent="0">
              <a:lnSpc>
                <a:spcPct val="100000"/>
              </a:lnSpc>
              <a:spcBef>
                <a:spcPts val="0"/>
              </a:spcBef>
              <a:buFont typeface="+mj-lt"/>
              <a:buAutoNum type="arabicPeriod"/>
            </a:pPr>
            <a:r>
              <a:rPr lang="en-US" sz="1600" dirty="0"/>
              <a:t> </a:t>
            </a:r>
            <a:r>
              <a:rPr lang="en-US" sz="1600" dirty="0" err="1"/>
              <a:t>started_at</a:t>
            </a:r>
            <a:r>
              <a:rPr lang="en-US" sz="1600" dirty="0"/>
              <a:t> (character) – date and time of when the ride started, format YYYY-MM-DD HH:MM:SS</a:t>
            </a:r>
          </a:p>
          <a:p>
            <a:pPr marL="0" lvl="1" indent="0">
              <a:lnSpc>
                <a:spcPct val="100000"/>
              </a:lnSpc>
              <a:spcBef>
                <a:spcPts val="0"/>
              </a:spcBef>
              <a:buFont typeface="+mj-lt"/>
              <a:buAutoNum type="arabicPeriod"/>
            </a:pPr>
            <a:r>
              <a:rPr lang="en-US" sz="1600" dirty="0"/>
              <a:t> </a:t>
            </a:r>
            <a:r>
              <a:rPr lang="en-US" sz="1600" dirty="0" err="1"/>
              <a:t>ended_at</a:t>
            </a:r>
            <a:r>
              <a:rPr lang="en-US" sz="1600" dirty="0"/>
              <a:t> (character) – date and time of when the ride ended, format YYYY-MM-DD HH:MM:SS</a:t>
            </a:r>
          </a:p>
          <a:p>
            <a:pPr marL="0" lvl="1" indent="0">
              <a:lnSpc>
                <a:spcPct val="100000"/>
              </a:lnSpc>
              <a:spcBef>
                <a:spcPts val="0"/>
              </a:spcBef>
              <a:buFont typeface="+mj-lt"/>
              <a:buAutoNum type="arabicPeriod"/>
            </a:pPr>
            <a:r>
              <a:rPr lang="en-US" sz="1600" dirty="0"/>
              <a:t> </a:t>
            </a:r>
            <a:r>
              <a:rPr lang="en-US" sz="1600" dirty="0" err="1"/>
              <a:t>start_station_name</a:t>
            </a:r>
            <a:r>
              <a:rPr lang="en-US" sz="1600" dirty="0"/>
              <a:t> (character) – name of the station, 1767 different stations</a:t>
            </a:r>
          </a:p>
          <a:p>
            <a:pPr marL="0" lvl="1" indent="0">
              <a:lnSpc>
                <a:spcPct val="100000"/>
              </a:lnSpc>
              <a:spcBef>
                <a:spcPts val="0"/>
              </a:spcBef>
              <a:buFont typeface="+mj-lt"/>
              <a:buAutoNum type="arabicPeriod"/>
            </a:pPr>
            <a:r>
              <a:rPr lang="en-US" sz="1600" dirty="0"/>
              <a:t> </a:t>
            </a:r>
            <a:r>
              <a:rPr lang="en-US" sz="1600" dirty="0" err="1"/>
              <a:t>start_station_id</a:t>
            </a:r>
            <a:r>
              <a:rPr lang="en-US" sz="1600" dirty="0"/>
              <a:t> (character) – ID of the station, 1725 different IDs</a:t>
            </a:r>
          </a:p>
          <a:p>
            <a:pPr marL="0" lvl="1" indent="0">
              <a:lnSpc>
                <a:spcPct val="100000"/>
              </a:lnSpc>
              <a:spcBef>
                <a:spcPts val="0"/>
              </a:spcBef>
              <a:buFont typeface="+mj-lt"/>
              <a:buAutoNum type="arabicPeriod"/>
            </a:pPr>
            <a:r>
              <a:rPr lang="en-US" sz="1600" dirty="0"/>
              <a:t> </a:t>
            </a:r>
            <a:r>
              <a:rPr lang="en-US" sz="1600" dirty="0" err="1"/>
              <a:t>end_station_name</a:t>
            </a:r>
            <a:r>
              <a:rPr lang="en-US" sz="1600" dirty="0"/>
              <a:t> (character) – name of the station, 1780 different stations</a:t>
            </a:r>
          </a:p>
          <a:p>
            <a:pPr marL="0" lvl="1" indent="0">
              <a:lnSpc>
                <a:spcPct val="100000"/>
              </a:lnSpc>
              <a:spcBef>
                <a:spcPts val="0"/>
              </a:spcBef>
              <a:buFont typeface="+mj-lt"/>
              <a:buAutoNum type="arabicPeriod"/>
            </a:pPr>
            <a:r>
              <a:rPr lang="en-US" sz="1600" dirty="0"/>
              <a:t> </a:t>
            </a:r>
            <a:r>
              <a:rPr lang="en-US" sz="1600" dirty="0" err="1"/>
              <a:t>end_station_id</a:t>
            </a:r>
            <a:r>
              <a:rPr lang="en-US" sz="1600" dirty="0"/>
              <a:t> (character) – ID of the station, 1732 different IDs</a:t>
            </a:r>
          </a:p>
          <a:p>
            <a:pPr marL="0" lvl="1" indent="0">
              <a:lnSpc>
                <a:spcPct val="100000"/>
              </a:lnSpc>
              <a:spcBef>
                <a:spcPts val="0"/>
              </a:spcBef>
              <a:buFont typeface="+mj-lt"/>
              <a:buAutoNum type="arabicPeriod"/>
            </a:pPr>
            <a:r>
              <a:rPr lang="en-US" sz="1600" dirty="0"/>
              <a:t> </a:t>
            </a:r>
            <a:r>
              <a:rPr lang="en-US" sz="1600" dirty="0" err="1"/>
              <a:t>start_lat</a:t>
            </a:r>
            <a:r>
              <a:rPr lang="en-US" sz="1600" dirty="0"/>
              <a:t> (numerical) – the latitude coordinate of the starting location, format ##.##/-##.##</a:t>
            </a:r>
          </a:p>
          <a:p>
            <a:pPr marL="0" lvl="1" indent="0">
              <a:lnSpc>
                <a:spcPct val="100000"/>
              </a:lnSpc>
              <a:spcBef>
                <a:spcPts val="0"/>
              </a:spcBef>
              <a:buFont typeface="+mj-lt"/>
              <a:buAutoNum type="arabicPeriod"/>
            </a:pPr>
            <a:r>
              <a:rPr lang="en-US" sz="1600" dirty="0"/>
              <a:t> </a:t>
            </a:r>
            <a:r>
              <a:rPr lang="en-US" sz="1600" dirty="0" err="1"/>
              <a:t>start_lng</a:t>
            </a:r>
            <a:r>
              <a:rPr lang="en-US" sz="1600" dirty="0"/>
              <a:t> (numerical) – the longitude coordinate of the starting location, format ##.##/-##.##</a:t>
            </a:r>
          </a:p>
          <a:p>
            <a:pPr marL="0" lvl="1" indent="0">
              <a:lnSpc>
                <a:spcPct val="100000"/>
              </a:lnSpc>
              <a:spcBef>
                <a:spcPts val="0"/>
              </a:spcBef>
              <a:buFont typeface="+mj-lt"/>
              <a:buAutoNum type="arabicPeriod"/>
            </a:pPr>
            <a:r>
              <a:rPr lang="en-US" sz="1600" dirty="0"/>
              <a:t> </a:t>
            </a:r>
            <a:r>
              <a:rPr lang="en-US" sz="1600" dirty="0" err="1"/>
              <a:t>end_lat</a:t>
            </a:r>
            <a:r>
              <a:rPr lang="en-US" sz="1600" dirty="0"/>
              <a:t> (numerical) – the latitude coordinate of the ending location, format ##.##/-##.##</a:t>
            </a:r>
          </a:p>
          <a:p>
            <a:pPr marL="0" lvl="1" indent="0">
              <a:lnSpc>
                <a:spcPct val="100000"/>
              </a:lnSpc>
              <a:spcBef>
                <a:spcPts val="0"/>
              </a:spcBef>
              <a:buFont typeface="+mj-lt"/>
              <a:buAutoNum type="arabicPeriod"/>
            </a:pPr>
            <a:r>
              <a:rPr lang="en-US" sz="1600" dirty="0"/>
              <a:t> </a:t>
            </a:r>
            <a:r>
              <a:rPr lang="en-US" sz="1600" dirty="0" err="1"/>
              <a:t>end_lng</a:t>
            </a:r>
            <a:r>
              <a:rPr lang="en-US" sz="1600" dirty="0"/>
              <a:t> (numerical) – the longitude coordinate of the ending location, format ##.##/-##.##</a:t>
            </a:r>
          </a:p>
          <a:p>
            <a:pPr marL="0" lvl="1" indent="0">
              <a:lnSpc>
                <a:spcPct val="100000"/>
              </a:lnSpc>
              <a:spcBef>
                <a:spcPts val="0"/>
              </a:spcBef>
              <a:buFont typeface="+mj-lt"/>
              <a:buAutoNum type="arabicPeriod"/>
            </a:pPr>
            <a:r>
              <a:rPr lang="en-US" sz="1600" dirty="0"/>
              <a:t> </a:t>
            </a:r>
            <a:r>
              <a:rPr lang="en-US" sz="1600" dirty="0" err="1"/>
              <a:t>member_casual</a:t>
            </a:r>
            <a:r>
              <a:rPr lang="en-US" sz="1600" dirty="0"/>
              <a:t> (character) – 2 options: casual, member</a:t>
            </a:r>
          </a:p>
        </p:txBody>
      </p:sp>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45</a:t>
            </a:fld>
            <a:endParaRPr lang="en-US" dirty="0"/>
          </a:p>
        </p:txBody>
      </p:sp>
    </p:spTree>
    <p:extLst>
      <p:ext uri="{BB962C8B-B14F-4D97-AF65-F5344CB8AC3E}">
        <p14:creationId xmlns:p14="http://schemas.microsoft.com/office/powerpoint/2010/main" val="21940986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24F41-8D04-C30C-3497-4529C153A894}"/>
              </a:ext>
            </a:extLst>
          </p:cNvPr>
          <p:cNvSpPr>
            <a:spLocks noGrp="1"/>
          </p:cNvSpPr>
          <p:nvPr>
            <p:ph type="title"/>
          </p:nvPr>
        </p:nvSpPr>
        <p:spPr/>
        <p:txBody>
          <a:bodyPr/>
          <a:lstStyle/>
          <a:p>
            <a:r>
              <a:rPr lang="en-US" dirty="0"/>
              <a:t>Object Dictionary – Part 1</a:t>
            </a:r>
          </a:p>
        </p:txBody>
      </p:sp>
      <p:sp>
        <p:nvSpPr>
          <p:cNvPr id="3" name="Text Placeholder 2">
            <a:extLst>
              <a:ext uri="{FF2B5EF4-FFF2-40B4-BE49-F238E27FC236}">
                <a16:creationId xmlns:a16="http://schemas.microsoft.com/office/drawing/2014/main" id="{0FEF5E0B-3C9E-7E7E-96FD-3E41C4E9F9F6}"/>
              </a:ext>
            </a:extLst>
          </p:cNvPr>
          <p:cNvSpPr>
            <a:spLocks noGrp="1"/>
          </p:cNvSpPr>
          <p:nvPr>
            <p:ph type="body" sz="quarter" idx="13"/>
          </p:nvPr>
        </p:nvSpPr>
        <p:spPr>
          <a:xfrm>
            <a:off x="865631" y="2072640"/>
            <a:ext cx="9704833" cy="4456176"/>
          </a:xfrm>
        </p:spPr>
        <p:txBody>
          <a:bodyPr>
            <a:normAutofit fontScale="70000" lnSpcReduction="20000"/>
          </a:bodyPr>
          <a:lstStyle/>
          <a:p>
            <a:pPr marL="514350" indent="-285750">
              <a:lnSpc>
                <a:spcPct val="120000"/>
              </a:lnSpc>
              <a:spcAft>
                <a:spcPts val="0"/>
              </a:spcAft>
              <a:buFont typeface="Wingdings" panose="05000000000000000000" pitchFamily="2" charset="2"/>
              <a:buChar char="Ø"/>
            </a:pPr>
            <a:r>
              <a:rPr lang="en-US" sz="1800" dirty="0" err="1"/>
              <a:t>bikedata</a:t>
            </a:r>
            <a:r>
              <a:rPr lang="en-US" sz="1800" dirty="0"/>
              <a:t> (</a:t>
            </a:r>
            <a:r>
              <a:rPr lang="en-US" sz="1800" dirty="0" err="1"/>
              <a:t>octdata</a:t>
            </a:r>
            <a:r>
              <a:rPr lang="en-US" sz="1800" dirty="0"/>
              <a:t>, </a:t>
            </a:r>
            <a:r>
              <a:rPr lang="en-US" sz="1800" dirty="0" err="1"/>
              <a:t>sepdata</a:t>
            </a:r>
            <a:r>
              <a:rPr lang="en-US" sz="1800" dirty="0"/>
              <a:t>, </a:t>
            </a:r>
            <a:r>
              <a:rPr lang="en-US" sz="1800" dirty="0" err="1"/>
              <a:t>augdata</a:t>
            </a:r>
            <a:r>
              <a:rPr lang="en-US" sz="1800" dirty="0"/>
              <a:t>, </a:t>
            </a:r>
            <a:r>
              <a:rPr lang="en-US" sz="1800" dirty="0" err="1"/>
              <a:t>juldata</a:t>
            </a:r>
            <a:r>
              <a:rPr lang="en-US" sz="1800" dirty="0"/>
              <a:t>, </a:t>
            </a:r>
            <a:r>
              <a:rPr lang="en-US" sz="1800" dirty="0" err="1"/>
              <a:t>jundata</a:t>
            </a:r>
            <a:r>
              <a:rPr lang="en-US" sz="1800" dirty="0"/>
              <a:t>, </a:t>
            </a:r>
            <a:r>
              <a:rPr lang="en-US" sz="1800" dirty="0" err="1"/>
              <a:t>maydata</a:t>
            </a:r>
            <a:r>
              <a:rPr lang="en-US" sz="1800" dirty="0"/>
              <a:t>, </a:t>
            </a:r>
            <a:r>
              <a:rPr lang="en-US" sz="1800" dirty="0" err="1"/>
              <a:t>aprdata</a:t>
            </a:r>
            <a:r>
              <a:rPr lang="en-US" sz="1800" dirty="0"/>
              <a:t>, </a:t>
            </a:r>
            <a:r>
              <a:rPr lang="en-US" sz="1800" dirty="0" err="1"/>
              <a:t>mardata</a:t>
            </a:r>
            <a:r>
              <a:rPr lang="en-US" sz="1800" dirty="0"/>
              <a:t>, </a:t>
            </a:r>
            <a:r>
              <a:rPr lang="en-US" sz="1800" dirty="0" err="1"/>
              <a:t>febdata</a:t>
            </a:r>
            <a:r>
              <a:rPr lang="en-US" sz="1800" dirty="0"/>
              <a:t>, </a:t>
            </a:r>
            <a:r>
              <a:rPr lang="en-US" sz="1800" dirty="0" err="1"/>
              <a:t>jandata</a:t>
            </a:r>
            <a:r>
              <a:rPr lang="en-US" sz="1800" dirty="0"/>
              <a:t>, </a:t>
            </a:r>
            <a:r>
              <a:rPr lang="en-US" sz="1800" dirty="0" err="1"/>
              <a:t>decdata</a:t>
            </a:r>
            <a:r>
              <a:rPr lang="en-US" sz="1800" dirty="0"/>
              <a:t>, </a:t>
            </a:r>
            <a:r>
              <a:rPr lang="en-US" sz="1800" dirty="0" err="1"/>
              <a:t>novdata</a:t>
            </a:r>
            <a:r>
              <a:rPr lang="en-US" sz="1800" dirty="0"/>
              <a:t>)</a:t>
            </a:r>
          </a:p>
          <a:p>
            <a:pPr marL="1085850" lvl="1" indent="-285750">
              <a:lnSpc>
                <a:spcPct val="120000"/>
              </a:lnSpc>
              <a:buFont typeface="Wingdings" panose="05000000000000000000" pitchFamily="2" charset="2"/>
              <a:buChar char="Ø"/>
            </a:pPr>
            <a:r>
              <a:rPr lang="en-US" sz="1800" dirty="0" err="1"/>
              <a:t>bdnewna</a:t>
            </a:r>
            <a:endParaRPr lang="en-US" sz="1800" dirty="0"/>
          </a:p>
          <a:p>
            <a:pPr marL="1543050" lvl="2" indent="-285750">
              <a:lnSpc>
                <a:spcPct val="120000"/>
              </a:lnSpc>
              <a:buFont typeface="Wingdings" panose="05000000000000000000" pitchFamily="2" charset="2"/>
              <a:buChar char="Ø"/>
            </a:pPr>
            <a:r>
              <a:rPr lang="en-US" sz="1800" dirty="0" err="1"/>
              <a:t>bdnew</a:t>
            </a:r>
            <a:endParaRPr lang="en-US" sz="1800" dirty="0"/>
          </a:p>
          <a:p>
            <a:pPr marL="2000250" lvl="3" indent="-285750">
              <a:lnSpc>
                <a:spcPct val="120000"/>
              </a:lnSpc>
              <a:buFont typeface="Wingdings" panose="05000000000000000000" pitchFamily="2" charset="2"/>
              <a:buChar char="Ø"/>
            </a:pPr>
            <a:r>
              <a:rPr lang="en-US" sz="1800" dirty="0" err="1"/>
              <a:t>bdfinal</a:t>
            </a:r>
            <a:r>
              <a:rPr lang="en-US" sz="1800" dirty="0"/>
              <a:t> </a:t>
            </a:r>
            <a:r>
              <a:rPr lang="en-US" sz="1800" dirty="0">
                <a:sym typeface="Wingdings" panose="05000000000000000000" pitchFamily="2" charset="2"/>
              </a:rPr>
              <a:t> </a:t>
            </a:r>
            <a:r>
              <a:rPr lang="en-US" sz="1800" dirty="0" err="1"/>
              <a:t>ride_length_plot</a:t>
            </a:r>
            <a:r>
              <a:rPr lang="en-US" sz="1800" dirty="0"/>
              <a:t> (solution #1), </a:t>
            </a:r>
            <a:r>
              <a:rPr lang="en-US" sz="1800" dirty="0" err="1"/>
              <a:t>ride_type_plot</a:t>
            </a:r>
            <a:r>
              <a:rPr lang="en-US" sz="1800" dirty="0"/>
              <a:t> (solution #5a)</a:t>
            </a:r>
          </a:p>
          <a:p>
            <a:pPr marL="2457450" lvl="4" indent="-285750">
              <a:lnSpc>
                <a:spcPct val="120000"/>
              </a:lnSpc>
              <a:buFont typeface="Wingdings" panose="05000000000000000000" pitchFamily="2" charset="2"/>
              <a:buChar char="v"/>
            </a:pPr>
            <a:r>
              <a:rPr lang="en-US" sz="1800" dirty="0" err="1"/>
              <a:t>ride_stats</a:t>
            </a:r>
            <a:r>
              <a:rPr lang="en-US" sz="1800" dirty="0"/>
              <a:t> (solution #1)</a:t>
            </a:r>
          </a:p>
          <a:p>
            <a:pPr marL="2457450" lvl="4" indent="-285750">
              <a:lnSpc>
                <a:spcPct val="120000"/>
              </a:lnSpc>
              <a:buFont typeface="Wingdings" panose="05000000000000000000" pitchFamily="2" charset="2"/>
              <a:buChar char="v"/>
            </a:pPr>
            <a:r>
              <a:rPr lang="en-US" sz="1800" dirty="0"/>
              <a:t>dotw_stats1</a:t>
            </a:r>
          </a:p>
          <a:p>
            <a:pPr marL="2457450" lvl="4" indent="-285750">
              <a:lnSpc>
                <a:spcPct val="120000"/>
              </a:lnSpc>
              <a:buFont typeface="Wingdings" panose="05000000000000000000" pitchFamily="2" charset="2"/>
              <a:buChar char="v"/>
            </a:pPr>
            <a:r>
              <a:rPr lang="en-US" sz="1800" dirty="0"/>
              <a:t>dotw_stats2 </a:t>
            </a:r>
            <a:r>
              <a:rPr lang="en-US" sz="1800" dirty="0">
                <a:sym typeface="Wingdings" panose="05000000000000000000" pitchFamily="2" charset="2"/>
              </a:rPr>
              <a:t> </a:t>
            </a:r>
            <a:r>
              <a:rPr lang="en-US" sz="1800" dirty="0" err="1">
                <a:sym typeface="Wingdings" panose="05000000000000000000" pitchFamily="2" charset="2"/>
              </a:rPr>
              <a:t>week_length_plot</a:t>
            </a:r>
            <a:r>
              <a:rPr lang="en-US" sz="1800" dirty="0">
                <a:sym typeface="Wingdings" panose="05000000000000000000" pitchFamily="2" charset="2"/>
              </a:rPr>
              <a:t> (solution #2a)</a:t>
            </a:r>
          </a:p>
          <a:p>
            <a:pPr marL="2457450" lvl="4" indent="-285750">
              <a:lnSpc>
                <a:spcPct val="120000"/>
              </a:lnSpc>
              <a:buFont typeface="Wingdings" panose="05000000000000000000" pitchFamily="2" charset="2"/>
              <a:buChar char="v"/>
            </a:pPr>
            <a:r>
              <a:rPr lang="en-US" sz="1800" dirty="0">
                <a:sym typeface="Wingdings" panose="05000000000000000000" pitchFamily="2" charset="2"/>
              </a:rPr>
              <a:t>dotw_stats3  </a:t>
            </a:r>
            <a:r>
              <a:rPr lang="en-US" sz="1800" dirty="0" err="1">
                <a:sym typeface="Wingdings" panose="05000000000000000000" pitchFamily="2" charset="2"/>
              </a:rPr>
              <a:t>week_num_plot</a:t>
            </a:r>
            <a:r>
              <a:rPr lang="en-US" sz="1800" dirty="0">
                <a:sym typeface="Wingdings" panose="05000000000000000000" pitchFamily="2" charset="2"/>
              </a:rPr>
              <a:t> (solution #2b)</a:t>
            </a:r>
          </a:p>
          <a:p>
            <a:pPr marL="2457450" lvl="4" indent="-285750">
              <a:lnSpc>
                <a:spcPct val="120000"/>
              </a:lnSpc>
              <a:buFont typeface="Wingdings" panose="05000000000000000000" pitchFamily="2" charset="2"/>
              <a:buChar char="v"/>
            </a:pPr>
            <a:r>
              <a:rPr lang="en-US" sz="1800" dirty="0">
                <a:sym typeface="Wingdings" panose="05000000000000000000" pitchFamily="2" charset="2"/>
              </a:rPr>
              <a:t>soty_stats1</a:t>
            </a:r>
          </a:p>
          <a:p>
            <a:pPr marL="2457450" lvl="4" indent="-285750">
              <a:lnSpc>
                <a:spcPct val="120000"/>
              </a:lnSpc>
              <a:buFont typeface="Wingdings" panose="05000000000000000000" pitchFamily="2" charset="2"/>
              <a:buChar char="v"/>
            </a:pPr>
            <a:r>
              <a:rPr lang="en-US" sz="1800" dirty="0">
                <a:sym typeface="Wingdings" panose="05000000000000000000" pitchFamily="2" charset="2"/>
              </a:rPr>
              <a:t>soty_stats2  </a:t>
            </a:r>
            <a:r>
              <a:rPr lang="en-US" sz="1800" dirty="0" err="1">
                <a:sym typeface="Wingdings" panose="05000000000000000000" pitchFamily="2" charset="2"/>
              </a:rPr>
              <a:t>season_length_plot</a:t>
            </a:r>
            <a:r>
              <a:rPr lang="en-US" sz="1800" dirty="0">
                <a:sym typeface="Wingdings" panose="05000000000000000000" pitchFamily="2" charset="2"/>
              </a:rPr>
              <a:t> (solution #3a)</a:t>
            </a:r>
          </a:p>
          <a:p>
            <a:pPr marL="2457450" lvl="4" indent="-285750">
              <a:lnSpc>
                <a:spcPct val="120000"/>
              </a:lnSpc>
              <a:buFont typeface="Wingdings" panose="05000000000000000000" pitchFamily="2" charset="2"/>
              <a:buChar char="v"/>
            </a:pPr>
            <a:r>
              <a:rPr lang="en-US" sz="1800" dirty="0">
                <a:sym typeface="Wingdings" panose="05000000000000000000" pitchFamily="2" charset="2"/>
              </a:rPr>
              <a:t>soty_stats3  </a:t>
            </a:r>
            <a:r>
              <a:rPr lang="en-US" sz="1800" dirty="0" err="1">
                <a:sym typeface="Wingdings" panose="05000000000000000000" pitchFamily="2" charset="2"/>
              </a:rPr>
              <a:t>season_num_plot</a:t>
            </a:r>
            <a:r>
              <a:rPr lang="en-US" sz="1800" dirty="0">
                <a:sym typeface="Wingdings" panose="05000000000000000000" pitchFamily="2" charset="2"/>
              </a:rPr>
              <a:t> (solution #3b)</a:t>
            </a:r>
          </a:p>
          <a:p>
            <a:pPr marL="2457450" lvl="4" indent="-285750">
              <a:lnSpc>
                <a:spcPct val="120000"/>
              </a:lnSpc>
              <a:buFont typeface="Wingdings" panose="05000000000000000000" pitchFamily="2" charset="2"/>
              <a:buChar char="v"/>
            </a:pPr>
            <a:r>
              <a:rPr lang="en-US" sz="1800" dirty="0">
                <a:sym typeface="Wingdings" panose="05000000000000000000" pitchFamily="2" charset="2"/>
              </a:rPr>
              <a:t>moty_stats1</a:t>
            </a:r>
          </a:p>
          <a:p>
            <a:pPr marL="2457450" lvl="4" indent="-285750">
              <a:lnSpc>
                <a:spcPct val="120000"/>
              </a:lnSpc>
              <a:buFont typeface="Wingdings" panose="05000000000000000000" pitchFamily="2" charset="2"/>
              <a:buChar char="v"/>
            </a:pPr>
            <a:r>
              <a:rPr lang="en-US" sz="1800" dirty="0">
                <a:sym typeface="Wingdings" panose="05000000000000000000" pitchFamily="2" charset="2"/>
              </a:rPr>
              <a:t>moty_stats2  </a:t>
            </a:r>
            <a:r>
              <a:rPr lang="en-US" sz="1800" dirty="0" err="1">
                <a:sym typeface="Wingdings" panose="05000000000000000000" pitchFamily="2" charset="2"/>
              </a:rPr>
              <a:t>month_length_plot</a:t>
            </a:r>
            <a:r>
              <a:rPr lang="en-US" sz="1800" dirty="0">
                <a:sym typeface="Wingdings" panose="05000000000000000000" pitchFamily="2" charset="2"/>
              </a:rPr>
              <a:t> (solution #4a)</a:t>
            </a:r>
          </a:p>
          <a:p>
            <a:pPr marL="2457450" lvl="4" indent="-285750">
              <a:lnSpc>
                <a:spcPct val="120000"/>
              </a:lnSpc>
              <a:buFont typeface="Wingdings" panose="05000000000000000000" pitchFamily="2" charset="2"/>
              <a:buChar char="v"/>
            </a:pPr>
            <a:r>
              <a:rPr lang="en-US" sz="1800" dirty="0">
                <a:sym typeface="Wingdings" panose="05000000000000000000" pitchFamily="2" charset="2"/>
              </a:rPr>
              <a:t>moty_stats3  </a:t>
            </a:r>
            <a:r>
              <a:rPr lang="en-US" sz="1800" dirty="0" err="1">
                <a:sym typeface="Wingdings" panose="05000000000000000000" pitchFamily="2" charset="2"/>
              </a:rPr>
              <a:t>month_num_plot</a:t>
            </a:r>
            <a:r>
              <a:rPr lang="en-US" sz="1800" dirty="0">
                <a:sym typeface="Wingdings" panose="05000000000000000000" pitchFamily="2" charset="2"/>
              </a:rPr>
              <a:t> (solution #4b)</a:t>
            </a:r>
          </a:p>
          <a:p>
            <a:pPr marL="2457450" lvl="4" indent="-285750">
              <a:lnSpc>
                <a:spcPct val="120000"/>
              </a:lnSpc>
              <a:buFont typeface="Wingdings" panose="05000000000000000000" pitchFamily="2" charset="2"/>
              <a:buChar char="v"/>
            </a:pPr>
            <a:r>
              <a:rPr lang="en-US" sz="1800" dirty="0">
                <a:sym typeface="Wingdings" panose="05000000000000000000" pitchFamily="2" charset="2"/>
              </a:rPr>
              <a:t>type_stats1</a:t>
            </a:r>
          </a:p>
          <a:p>
            <a:pPr marL="2457450" lvl="4" indent="-285750">
              <a:lnSpc>
                <a:spcPct val="120000"/>
              </a:lnSpc>
              <a:buFont typeface="Wingdings" panose="05000000000000000000" pitchFamily="2" charset="2"/>
              <a:buChar char="v"/>
            </a:pPr>
            <a:r>
              <a:rPr lang="en-US" sz="1800" dirty="0">
                <a:sym typeface="Wingdings" panose="05000000000000000000" pitchFamily="2" charset="2"/>
              </a:rPr>
              <a:t>type_stats2  </a:t>
            </a:r>
            <a:r>
              <a:rPr lang="en-US" sz="1800" dirty="0" err="1">
                <a:sym typeface="Wingdings" panose="05000000000000000000" pitchFamily="2" charset="2"/>
              </a:rPr>
              <a:t>type_num_plot</a:t>
            </a:r>
            <a:r>
              <a:rPr lang="en-US" sz="1800" dirty="0">
                <a:sym typeface="Wingdings" panose="05000000000000000000" pitchFamily="2" charset="2"/>
              </a:rPr>
              <a:t> (solutions #5b)</a:t>
            </a:r>
            <a:endParaRPr lang="en-US" sz="1800" dirty="0"/>
          </a:p>
        </p:txBody>
      </p:sp>
      <p:sp>
        <p:nvSpPr>
          <p:cNvPr id="4" name="Slide Number Placeholder 3">
            <a:extLst>
              <a:ext uri="{FF2B5EF4-FFF2-40B4-BE49-F238E27FC236}">
                <a16:creationId xmlns:a16="http://schemas.microsoft.com/office/drawing/2014/main" id="{6ABC3653-9927-5C22-B9DE-7743D26093DD}"/>
              </a:ext>
            </a:extLst>
          </p:cNvPr>
          <p:cNvSpPr>
            <a:spLocks noGrp="1"/>
          </p:cNvSpPr>
          <p:nvPr>
            <p:ph type="sldNum" sz="quarter" idx="12"/>
          </p:nvPr>
        </p:nvSpPr>
        <p:spPr/>
        <p:txBody>
          <a:bodyPr/>
          <a:lstStyle/>
          <a:p>
            <a:fld id="{B5CEABB6-07DC-46E8-9B57-56EC44A396E5}" type="slidenum">
              <a:rPr lang="en-US" smtClean="0"/>
              <a:pPr/>
              <a:t>46</a:t>
            </a:fld>
            <a:endParaRPr lang="en-US" dirty="0"/>
          </a:p>
        </p:txBody>
      </p:sp>
    </p:spTree>
    <p:extLst>
      <p:ext uri="{BB962C8B-B14F-4D97-AF65-F5344CB8AC3E}">
        <p14:creationId xmlns:p14="http://schemas.microsoft.com/office/powerpoint/2010/main" val="9561186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24F41-8D04-C30C-3497-4529C153A894}"/>
              </a:ext>
            </a:extLst>
          </p:cNvPr>
          <p:cNvSpPr>
            <a:spLocks noGrp="1"/>
          </p:cNvSpPr>
          <p:nvPr>
            <p:ph type="title"/>
          </p:nvPr>
        </p:nvSpPr>
        <p:spPr/>
        <p:txBody>
          <a:bodyPr/>
          <a:lstStyle/>
          <a:p>
            <a:r>
              <a:rPr lang="en-US" dirty="0"/>
              <a:t>Object Dictionary – Part 2</a:t>
            </a:r>
          </a:p>
        </p:txBody>
      </p:sp>
      <p:sp>
        <p:nvSpPr>
          <p:cNvPr id="3" name="Text Placeholder 2">
            <a:extLst>
              <a:ext uri="{FF2B5EF4-FFF2-40B4-BE49-F238E27FC236}">
                <a16:creationId xmlns:a16="http://schemas.microsoft.com/office/drawing/2014/main" id="{0FEF5E0B-3C9E-7E7E-96FD-3E41C4E9F9F6}"/>
              </a:ext>
            </a:extLst>
          </p:cNvPr>
          <p:cNvSpPr>
            <a:spLocks noGrp="1"/>
          </p:cNvSpPr>
          <p:nvPr>
            <p:ph type="body" sz="quarter" idx="13"/>
          </p:nvPr>
        </p:nvSpPr>
        <p:spPr>
          <a:xfrm>
            <a:off x="435863" y="2072640"/>
            <a:ext cx="5105401" cy="4383024"/>
          </a:xfrm>
        </p:spPr>
        <p:txBody>
          <a:bodyPr>
            <a:normAutofit fontScale="92500" lnSpcReduction="10000"/>
          </a:bodyPr>
          <a:lstStyle/>
          <a:p>
            <a:pPr marL="571500" indent="-342900">
              <a:lnSpc>
                <a:spcPct val="120000"/>
              </a:lnSpc>
              <a:spcAft>
                <a:spcPts val="0"/>
              </a:spcAft>
              <a:buFont typeface="Wingdings" panose="05000000000000000000" pitchFamily="2" charset="2"/>
              <a:buChar char="Ø"/>
            </a:pPr>
            <a:r>
              <a:rPr lang="en-US" sz="1400" dirty="0" err="1"/>
              <a:t>bdfinal</a:t>
            </a:r>
            <a:endParaRPr lang="en-US" sz="1400" dirty="0"/>
          </a:p>
          <a:p>
            <a:pPr marL="1143000" lvl="1">
              <a:lnSpc>
                <a:spcPct val="120000"/>
              </a:lnSpc>
              <a:buFont typeface="Wingdings" panose="05000000000000000000" pitchFamily="2" charset="2"/>
              <a:buChar char="Ø"/>
            </a:pPr>
            <a:r>
              <a:rPr lang="en-US" sz="1400" dirty="0" err="1"/>
              <a:t>casualset</a:t>
            </a:r>
            <a:endParaRPr lang="en-US" sz="1400" dirty="0"/>
          </a:p>
          <a:p>
            <a:pPr lvl="2" indent="0">
              <a:lnSpc>
                <a:spcPct val="120000"/>
              </a:lnSpc>
              <a:spcBef>
                <a:spcPts val="0"/>
              </a:spcBef>
            </a:pPr>
            <a:r>
              <a:rPr lang="en-US" sz="1400" dirty="0" err="1"/>
              <a:t>crideset</a:t>
            </a:r>
            <a:r>
              <a:rPr lang="en-US" sz="1400" dirty="0"/>
              <a:t> </a:t>
            </a:r>
            <a:r>
              <a:rPr lang="en-US" sz="1400" dirty="0">
                <a:sym typeface="Wingdings" panose="05000000000000000000" pitchFamily="2" charset="2"/>
              </a:rPr>
              <a:t> </a:t>
            </a:r>
            <a:r>
              <a:rPr lang="en-US" sz="1400" dirty="0" err="1">
                <a:sym typeface="Wingdings" panose="05000000000000000000" pitchFamily="2" charset="2"/>
              </a:rPr>
              <a:t>casualridemode</a:t>
            </a:r>
            <a:endParaRPr lang="en-US" sz="1400" dirty="0"/>
          </a:p>
          <a:p>
            <a:pPr lvl="2" indent="0">
              <a:lnSpc>
                <a:spcPct val="120000"/>
              </a:lnSpc>
              <a:spcBef>
                <a:spcPts val="0"/>
              </a:spcBef>
            </a:pPr>
            <a:r>
              <a:rPr lang="en-US" sz="1400" dirty="0"/>
              <a:t>cdayset1 </a:t>
            </a:r>
            <a:r>
              <a:rPr lang="en-US" sz="1400" dirty="0">
                <a:sym typeface="Wingdings" panose="05000000000000000000" pitchFamily="2" charset="2"/>
              </a:rPr>
              <a:t> </a:t>
            </a:r>
            <a:r>
              <a:rPr lang="en-US" sz="1400" dirty="0" err="1">
                <a:sym typeface="Wingdings" panose="05000000000000000000" pitchFamily="2" charset="2"/>
              </a:rPr>
              <a:t>casualdaymode</a:t>
            </a:r>
            <a:endParaRPr lang="en-US" sz="1400" dirty="0"/>
          </a:p>
          <a:p>
            <a:pPr lvl="2" indent="0">
              <a:lnSpc>
                <a:spcPct val="120000"/>
              </a:lnSpc>
              <a:spcBef>
                <a:spcPts val="0"/>
              </a:spcBef>
            </a:pPr>
            <a:r>
              <a:rPr lang="en-US" sz="1400" dirty="0"/>
              <a:t>cdayset2 </a:t>
            </a:r>
          </a:p>
          <a:p>
            <a:pPr lvl="3" indent="0">
              <a:lnSpc>
                <a:spcPct val="120000"/>
              </a:lnSpc>
              <a:spcBef>
                <a:spcPts val="0"/>
              </a:spcBef>
            </a:pPr>
            <a:r>
              <a:rPr lang="en-US" sz="1400" dirty="0" err="1"/>
              <a:t>cdotw_stats</a:t>
            </a:r>
            <a:r>
              <a:rPr lang="en-US" sz="1400" dirty="0"/>
              <a:t> (solution #2a)</a:t>
            </a:r>
          </a:p>
          <a:p>
            <a:pPr lvl="2" indent="0">
              <a:lnSpc>
                <a:spcPct val="120000"/>
              </a:lnSpc>
              <a:spcBef>
                <a:spcPts val="0"/>
              </a:spcBef>
            </a:pPr>
            <a:r>
              <a:rPr lang="en-US" sz="1400" dirty="0"/>
              <a:t>cseasonset1 </a:t>
            </a:r>
            <a:r>
              <a:rPr lang="en-US" sz="1400" dirty="0">
                <a:sym typeface="Wingdings" panose="05000000000000000000" pitchFamily="2" charset="2"/>
              </a:rPr>
              <a:t> </a:t>
            </a:r>
            <a:r>
              <a:rPr lang="en-US" sz="1400" dirty="0" err="1">
                <a:sym typeface="Wingdings" panose="05000000000000000000" pitchFamily="2" charset="2"/>
              </a:rPr>
              <a:t>casualseasonmode</a:t>
            </a:r>
            <a:endParaRPr lang="en-US" sz="1400" dirty="0">
              <a:sym typeface="Wingdings" panose="05000000000000000000" pitchFamily="2" charset="2"/>
            </a:endParaRPr>
          </a:p>
          <a:p>
            <a:pPr lvl="2" indent="0">
              <a:lnSpc>
                <a:spcPct val="120000"/>
              </a:lnSpc>
              <a:spcBef>
                <a:spcPts val="0"/>
              </a:spcBef>
            </a:pPr>
            <a:r>
              <a:rPr lang="en-US" sz="1400" dirty="0"/>
              <a:t>cseasonset2</a:t>
            </a:r>
          </a:p>
          <a:p>
            <a:pPr lvl="3" indent="0">
              <a:lnSpc>
                <a:spcPct val="120000"/>
              </a:lnSpc>
              <a:spcBef>
                <a:spcPts val="0"/>
              </a:spcBef>
            </a:pPr>
            <a:r>
              <a:rPr lang="en-US" sz="1400" dirty="0" err="1"/>
              <a:t>csoty_stats</a:t>
            </a:r>
            <a:r>
              <a:rPr lang="en-US" sz="1400" dirty="0"/>
              <a:t> (solution #3a)</a:t>
            </a:r>
          </a:p>
          <a:p>
            <a:pPr lvl="2" indent="0">
              <a:lnSpc>
                <a:spcPct val="120000"/>
              </a:lnSpc>
              <a:spcBef>
                <a:spcPts val="0"/>
              </a:spcBef>
            </a:pPr>
            <a:r>
              <a:rPr lang="en-US" sz="1400" dirty="0"/>
              <a:t>cmonthset1 </a:t>
            </a:r>
            <a:r>
              <a:rPr lang="en-US" sz="1400" dirty="0">
                <a:sym typeface="Wingdings" panose="05000000000000000000" pitchFamily="2" charset="2"/>
              </a:rPr>
              <a:t> </a:t>
            </a:r>
            <a:r>
              <a:rPr lang="en-US" sz="1400" dirty="0" err="1">
                <a:sym typeface="Wingdings" panose="05000000000000000000" pitchFamily="2" charset="2"/>
              </a:rPr>
              <a:t>casualmonthmode</a:t>
            </a:r>
            <a:endParaRPr lang="en-US" sz="1400" dirty="0">
              <a:sym typeface="Wingdings" panose="05000000000000000000" pitchFamily="2" charset="2"/>
            </a:endParaRPr>
          </a:p>
          <a:p>
            <a:pPr lvl="2" indent="0">
              <a:lnSpc>
                <a:spcPct val="120000"/>
              </a:lnSpc>
              <a:spcBef>
                <a:spcPts val="0"/>
              </a:spcBef>
            </a:pPr>
            <a:r>
              <a:rPr lang="en-US" sz="1400" dirty="0">
                <a:sym typeface="Wingdings" panose="05000000000000000000" pitchFamily="2" charset="2"/>
              </a:rPr>
              <a:t>cmonthset2</a:t>
            </a:r>
          </a:p>
          <a:p>
            <a:pPr lvl="3" indent="0">
              <a:lnSpc>
                <a:spcPct val="120000"/>
              </a:lnSpc>
              <a:spcBef>
                <a:spcPts val="0"/>
              </a:spcBef>
            </a:pPr>
            <a:r>
              <a:rPr lang="en-US" sz="1400" dirty="0" err="1">
                <a:sym typeface="Wingdings" panose="05000000000000000000" pitchFamily="2" charset="2"/>
              </a:rPr>
              <a:t>cmoty_stats</a:t>
            </a:r>
            <a:r>
              <a:rPr lang="en-US" sz="1400" dirty="0">
                <a:sym typeface="Wingdings" panose="05000000000000000000" pitchFamily="2" charset="2"/>
              </a:rPr>
              <a:t> (solution #4a)</a:t>
            </a:r>
          </a:p>
          <a:p>
            <a:pPr lvl="2" indent="0">
              <a:lnSpc>
                <a:spcPct val="120000"/>
              </a:lnSpc>
              <a:spcBef>
                <a:spcPts val="0"/>
              </a:spcBef>
            </a:pPr>
            <a:r>
              <a:rPr lang="en-US" sz="1400" dirty="0">
                <a:sym typeface="Wingdings" panose="05000000000000000000" pitchFamily="2" charset="2"/>
              </a:rPr>
              <a:t>ctypeset1  </a:t>
            </a:r>
            <a:r>
              <a:rPr lang="en-US" sz="1400" dirty="0" err="1">
                <a:sym typeface="Wingdings" panose="05000000000000000000" pitchFamily="2" charset="2"/>
              </a:rPr>
              <a:t>casualtypemode</a:t>
            </a:r>
            <a:endParaRPr lang="en-US" sz="1400" dirty="0">
              <a:sym typeface="Wingdings" panose="05000000000000000000" pitchFamily="2" charset="2"/>
            </a:endParaRPr>
          </a:p>
          <a:p>
            <a:pPr lvl="2" indent="0">
              <a:lnSpc>
                <a:spcPct val="120000"/>
              </a:lnSpc>
              <a:spcBef>
                <a:spcPts val="0"/>
              </a:spcBef>
            </a:pPr>
            <a:r>
              <a:rPr lang="en-US" sz="1400" dirty="0">
                <a:sym typeface="Wingdings" panose="05000000000000000000" pitchFamily="2" charset="2"/>
              </a:rPr>
              <a:t>ctypeset2</a:t>
            </a:r>
          </a:p>
          <a:p>
            <a:pPr lvl="3" indent="0">
              <a:lnSpc>
                <a:spcPct val="120000"/>
              </a:lnSpc>
              <a:spcBef>
                <a:spcPts val="0"/>
              </a:spcBef>
            </a:pPr>
            <a:r>
              <a:rPr lang="en-US" sz="1400" dirty="0" err="1">
                <a:sym typeface="Wingdings" panose="05000000000000000000" pitchFamily="2" charset="2"/>
              </a:rPr>
              <a:t>ctype_stats</a:t>
            </a:r>
            <a:r>
              <a:rPr lang="en-US" sz="1400" dirty="0">
                <a:sym typeface="Wingdings" panose="05000000000000000000" pitchFamily="2" charset="2"/>
              </a:rPr>
              <a:t> (solution #5a)</a:t>
            </a:r>
          </a:p>
          <a:p>
            <a:pPr lvl="2" indent="0">
              <a:lnSpc>
                <a:spcPct val="120000"/>
              </a:lnSpc>
              <a:spcBef>
                <a:spcPts val="0"/>
              </a:spcBef>
            </a:pPr>
            <a:r>
              <a:rPr lang="en-US" sz="1400" dirty="0" err="1"/>
              <a:t>top_ten_cas</a:t>
            </a:r>
            <a:r>
              <a:rPr lang="en-US" sz="1400" dirty="0"/>
              <a:t> </a:t>
            </a:r>
            <a:r>
              <a:rPr lang="en-US" sz="1400" dirty="0">
                <a:sym typeface="Wingdings" panose="05000000000000000000" pitchFamily="2" charset="2"/>
              </a:rPr>
              <a:t> </a:t>
            </a:r>
            <a:r>
              <a:rPr lang="en-US" sz="1400" dirty="0" err="1">
                <a:sym typeface="Wingdings" panose="05000000000000000000" pitchFamily="2" charset="2"/>
              </a:rPr>
              <a:t>top_ten_cstart</a:t>
            </a:r>
            <a:r>
              <a:rPr lang="en-US" sz="1400" dirty="0">
                <a:sym typeface="Wingdings" panose="05000000000000000000" pitchFamily="2" charset="2"/>
              </a:rPr>
              <a:t> (solution #6b)</a:t>
            </a:r>
          </a:p>
          <a:p>
            <a:pPr lvl="2" indent="0">
              <a:lnSpc>
                <a:spcPct val="120000"/>
              </a:lnSpc>
              <a:spcBef>
                <a:spcPts val="0"/>
              </a:spcBef>
            </a:pPr>
            <a:r>
              <a:rPr lang="en-US" sz="1400" dirty="0" err="1"/>
              <a:t>top_ten_cae</a:t>
            </a:r>
            <a:r>
              <a:rPr lang="en-US" sz="1400" dirty="0"/>
              <a:t> </a:t>
            </a:r>
            <a:r>
              <a:rPr lang="en-US" sz="1400" dirty="0">
                <a:sym typeface="Wingdings" panose="05000000000000000000" pitchFamily="2" charset="2"/>
              </a:rPr>
              <a:t> </a:t>
            </a:r>
            <a:r>
              <a:rPr lang="en-US" sz="1400" dirty="0" err="1">
                <a:sym typeface="Wingdings" panose="05000000000000000000" pitchFamily="2" charset="2"/>
              </a:rPr>
              <a:t>top_ten_cend</a:t>
            </a:r>
            <a:r>
              <a:rPr lang="en-US" sz="1400" dirty="0">
                <a:sym typeface="Wingdings" panose="05000000000000000000" pitchFamily="2" charset="2"/>
              </a:rPr>
              <a:t> (solution #6b)</a:t>
            </a:r>
          </a:p>
          <a:p>
            <a:pPr lvl="3" indent="0">
              <a:lnSpc>
                <a:spcPct val="120000"/>
              </a:lnSpc>
              <a:spcBef>
                <a:spcPts val="0"/>
              </a:spcBef>
            </a:pPr>
            <a:r>
              <a:rPr lang="en-US" sz="1400" dirty="0">
                <a:sym typeface="Wingdings" panose="05000000000000000000" pitchFamily="2" charset="2"/>
              </a:rPr>
              <a:t> </a:t>
            </a:r>
            <a:r>
              <a:rPr lang="en-US" sz="1400" dirty="0" err="1">
                <a:sym typeface="Wingdings" panose="05000000000000000000" pitchFamily="2" charset="2"/>
              </a:rPr>
              <a:t>top_ten_cstart</a:t>
            </a:r>
            <a:r>
              <a:rPr lang="en-US" sz="1400" dirty="0">
                <a:sym typeface="Wingdings" panose="05000000000000000000" pitchFamily="2" charset="2"/>
              </a:rPr>
              <a:t> </a:t>
            </a:r>
            <a:r>
              <a:rPr lang="en-US" sz="1400" b="1" dirty="0">
                <a:sym typeface="Wingdings" panose="05000000000000000000" pitchFamily="2" charset="2"/>
              </a:rPr>
              <a:t>+</a:t>
            </a:r>
            <a:r>
              <a:rPr lang="en-US" sz="1400" dirty="0">
                <a:sym typeface="Wingdings" panose="05000000000000000000" pitchFamily="2" charset="2"/>
              </a:rPr>
              <a:t> </a:t>
            </a:r>
            <a:r>
              <a:rPr lang="en-US" sz="1400" dirty="0" err="1">
                <a:sym typeface="Wingdings" panose="05000000000000000000" pitchFamily="2" charset="2"/>
              </a:rPr>
              <a:t>top_ten_cend</a:t>
            </a:r>
            <a:r>
              <a:rPr lang="en-US" sz="1400" dirty="0">
                <a:sym typeface="Wingdings" panose="05000000000000000000" pitchFamily="2" charset="2"/>
              </a:rPr>
              <a:t>  </a:t>
            </a:r>
            <a:r>
              <a:rPr lang="en-US" sz="1400" dirty="0" err="1">
                <a:sym typeface="Wingdings" panose="05000000000000000000" pitchFamily="2" charset="2"/>
              </a:rPr>
              <a:t>top_ten_overallc</a:t>
            </a:r>
            <a:r>
              <a:rPr lang="en-US" sz="1400" dirty="0">
                <a:sym typeface="Wingdings" panose="05000000000000000000" pitchFamily="2" charset="2"/>
              </a:rPr>
              <a:t> (solution #6b)</a:t>
            </a:r>
            <a:endParaRPr lang="en-US" sz="1400" dirty="0"/>
          </a:p>
          <a:p>
            <a:pPr lvl="1" indent="0">
              <a:lnSpc>
                <a:spcPct val="120000"/>
              </a:lnSpc>
              <a:spcBef>
                <a:spcPts val="0"/>
              </a:spcBef>
            </a:pPr>
            <a:endParaRPr lang="en-US" sz="1400" dirty="0"/>
          </a:p>
        </p:txBody>
      </p:sp>
      <p:sp>
        <p:nvSpPr>
          <p:cNvPr id="4" name="Slide Number Placeholder 3">
            <a:extLst>
              <a:ext uri="{FF2B5EF4-FFF2-40B4-BE49-F238E27FC236}">
                <a16:creationId xmlns:a16="http://schemas.microsoft.com/office/drawing/2014/main" id="{6ABC3653-9927-5C22-B9DE-7743D26093DD}"/>
              </a:ext>
            </a:extLst>
          </p:cNvPr>
          <p:cNvSpPr>
            <a:spLocks noGrp="1"/>
          </p:cNvSpPr>
          <p:nvPr>
            <p:ph type="sldNum" sz="quarter" idx="12"/>
          </p:nvPr>
        </p:nvSpPr>
        <p:spPr/>
        <p:txBody>
          <a:bodyPr/>
          <a:lstStyle/>
          <a:p>
            <a:fld id="{B5CEABB6-07DC-46E8-9B57-56EC44A396E5}" type="slidenum">
              <a:rPr lang="en-US" smtClean="0"/>
              <a:pPr/>
              <a:t>47</a:t>
            </a:fld>
            <a:endParaRPr lang="en-US" dirty="0"/>
          </a:p>
        </p:txBody>
      </p:sp>
      <p:sp>
        <p:nvSpPr>
          <p:cNvPr id="5" name="Text Placeholder 2">
            <a:extLst>
              <a:ext uri="{FF2B5EF4-FFF2-40B4-BE49-F238E27FC236}">
                <a16:creationId xmlns:a16="http://schemas.microsoft.com/office/drawing/2014/main" id="{0875EA17-7805-D791-ABB9-471CDBED9406}"/>
              </a:ext>
            </a:extLst>
          </p:cNvPr>
          <p:cNvSpPr txBox="1">
            <a:spLocks/>
          </p:cNvSpPr>
          <p:nvPr/>
        </p:nvSpPr>
        <p:spPr>
          <a:xfrm>
            <a:off x="4611985" y="2072640"/>
            <a:ext cx="5105401" cy="4383024"/>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ts val="24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1pPr>
            <a:lvl2pPr marL="800100" indent="-342900" algn="l" defTabSz="914400" rtl="0" eaLnBrk="1" latinLnBrk="0" hangingPunct="1">
              <a:lnSpc>
                <a:spcPts val="24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ts val="2400"/>
              </a:lnSpc>
              <a:spcBef>
                <a:spcPts val="500"/>
              </a:spcBef>
              <a:buFont typeface="Arial" panose="020B0604020202020204" pitchFamily="34" charset="0"/>
              <a:buChar char="•"/>
              <a:defRPr sz="2000" kern="1200">
                <a:solidFill>
                  <a:schemeClr val="tx1"/>
                </a:solidFill>
                <a:latin typeface="+mn-lt"/>
                <a:ea typeface="+mn-ea"/>
                <a:cs typeface="+mn-cs"/>
              </a:defRPr>
            </a:lvl3pPr>
            <a:lvl4pPr marL="1714500" indent="-342900" algn="l" defTabSz="914400" rtl="0" eaLnBrk="1" latinLnBrk="0" hangingPunct="1">
              <a:lnSpc>
                <a:spcPts val="2400"/>
              </a:lnSpc>
              <a:spcBef>
                <a:spcPts val="500"/>
              </a:spcBef>
              <a:buFont typeface="Arial" panose="020B0604020202020204" pitchFamily="34" charset="0"/>
              <a:buChar char="•"/>
              <a:defRPr sz="2000" kern="1200">
                <a:solidFill>
                  <a:schemeClr val="tx1"/>
                </a:solidFill>
                <a:latin typeface="+mn-lt"/>
                <a:ea typeface="+mn-ea"/>
                <a:cs typeface="+mn-cs"/>
              </a:defRPr>
            </a:lvl4pPr>
            <a:lvl5pPr marL="2171700" indent="-342900" algn="l" defTabSz="914400" rtl="0" eaLnBrk="1" latinLnBrk="0" hangingPunct="1">
              <a:lnSpc>
                <a:spcPts val="24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indent="-342900">
              <a:lnSpc>
                <a:spcPct val="120000"/>
              </a:lnSpc>
              <a:spcAft>
                <a:spcPts val="0"/>
              </a:spcAft>
              <a:buFont typeface="Wingdings" panose="05000000000000000000" pitchFamily="2" charset="2"/>
              <a:buChar char="Ø"/>
            </a:pPr>
            <a:r>
              <a:rPr lang="en-US" sz="1400" dirty="0" err="1"/>
              <a:t>bdfinal</a:t>
            </a:r>
            <a:endParaRPr lang="en-US" sz="1400" dirty="0"/>
          </a:p>
          <a:p>
            <a:pPr marL="1143000" lvl="1">
              <a:lnSpc>
                <a:spcPct val="120000"/>
              </a:lnSpc>
              <a:buFont typeface="Wingdings" panose="05000000000000000000" pitchFamily="2" charset="2"/>
              <a:buChar char="Ø"/>
            </a:pPr>
            <a:r>
              <a:rPr lang="en-US" sz="1400" dirty="0" err="1"/>
              <a:t>memberset</a:t>
            </a:r>
            <a:endParaRPr lang="en-US" sz="1400" dirty="0"/>
          </a:p>
          <a:p>
            <a:pPr lvl="2" indent="0">
              <a:lnSpc>
                <a:spcPct val="120000"/>
              </a:lnSpc>
              <a:spcBef>
                <a:spcPts val="0"/>
              </a:spcBef>
            </a:pPr>
            <a:r>
              <a:rPr lang="en-US" sz="1400" dirty="0" err="1"/>
              <a:t>mrideset</a:t>
            </a:r>
            <a:r>
              <a:rPr lang="en-US" sz="1400" dirty="0"/>
              <a:t> </a:t>
            </a:r>
            <a:r>
              <a:rPr lang="en-US" sz="1400" dirty="0">
                <a:sym typeface="Wingdings" panose="05000000000000000000" pitchFamily="2" charset="2"/>
              </a:rPr>
              <a:t> </a:t>
            </a:r>
            <a:r>
              <a:rPr lang="en-US" sz="1400" dirty="0" err="1">
                <a:sym typeface="Wingdings" panose="05000000000000000000" pitchFamily="2" charset="2"/>
              </a:rPr>
              <a:t>memberridemode</a:t>
            </a:r>
            <a:endParaRPr lang="en-US" sz="1400" dirty="0"/>
          </a:p>
          <a:p>
            <a:pPr lvl="2" indent="0">
              <a:lnSpc>
                <a:spcPct val="120000"/>
              </a:lnSpc>
              <a:spcBef>
                <a:spcPts val="0"/>
              </a:spcBef>
            </a:pPr>
            <a:r>
              <a:rPr lang="en-US" sz="1400" dirty="0"/>
              <a:t>mdayset1 </a:t>
            </a:r>
            <a:r>
              <a:rPr lang="en-US" sz="1400" dirty="0">
                <a:sym typeface="Wingdings" panose="05000000000000000000" pitchFamily="2" charset="2"/>
              </a:rPr>
              <a:t> </a:t>
            </a:r>
            <a:r>
              <a:rPr lang="en-US" sz="1400" dirty="0" err="1">
                <a:sym typeface="Wingdings" panose="05000000000000000000" pitchFamily="2" charset="2"/>
              </a:rPr>
              <a:t>memberdaymode</a:t>
            </a:r>
            <a:endParaRPr lang="en-US" sz="1400" dirty="0"/>
          </a:p>
          <a:p>
            <a:pPr lvl="2" indent="0">
              <a:lnSpc>
                <a:spcPct val="120000"/>
              </a:lnSpc>
              <a:spcBef>
                <a:spcPts val="0"/>
              </a:spcBef>
            </a:pPr>
            <a:r>
              <a:rPr lang="en-US" sz="1400" dirty="0"/>
              <a:t>mdayset2 </a:t>
            </a:r>
          </a:p>
          <a:p>
            <a:pPr lvl="3" indent="0">
              <a:lnSpc>
                <a:spcPct val="120000"/>
              </a:lnSpc>
              <a:spcBef>
                <a:spcPts val="0"/>
              </a:spcBef>
            </a:pPr>
            <a:r>
              <a:rPr lang="en-US" sz="1400" dirty="0" err="1"/>
              <a:t>mdotw_stats</a:t>
            </a:r>
            <a:r>
              <a:rPr lang="en-US" sz="1400" dirty="0"/>
              <a:t> (solution #2a)</a:t>
            </a:r>
          </a:p>
          <a:p>
            <a:pPr lvl="2" indent="0">
              <a:lnSpc>
                <a:spcPct val="120000"/>
              </a:lnSpc>
              <a:spcBef>
                <a:spcPts val="0"/>
              </a:spcBef>
            </a:pPr>
            <a:r>
              <a:rPr lang="en-US" sz="1400" dirty="0"/>
              <a:t>mseasonset1 </a:t>
            </a:r>
            <a:r>
              <a:rPr lang="en-US" sz="1400" dirty="0">
                <a:sym typeface="Wingdings" panose="05000000000000000000" pitchFamily="2" charset="2"/>
              </a:rPr>
              <a:t> </a:t>
            </a:r>
            <a:r>
              <a:rPr lang="en-US" sz="1400" dirty="0" err="1">
                <a:sym typeface="Wingdings" panose="05000000000000000000" pitchFamily="2" charset="2"/>
              </a:rPr>
              <a:t>memberseasonmode</a:t>
            </a:r>
            <a:endParaRPr lang="en-US" sz="1400" dirty="0">
              <a:sym typeface="Wingdings" panose="05000000000000000000" pitchFamily="2" charset="2"/>
            </a:endParaRPr>
          </a:p>
          <a:p>
            <a:pPr lvl="2" indent="0">
              <a:lnSpc>
                <a:spcPct val="120000"/>
              </a:lnSpc>
              <a:spcBef>
                <a:spcPts val="0"/>
              </a:spcBef>
            </a:pPr>
            <a:r>
              <a:rPr lang="en-US" sz="1400" dirty="0"/>
              <a:t>mseasonset2</a:t>
            </a:r>
          </a:p>
          <a:p>
            <a:pPr lvl="3" indent="0">
              <a:lnSpc>
                <a:spcPct val="120000"/>
              </a:lnSpc>
              <a:spcBef>
                <a:spcPts val="0"/>
              </a:spcBef>
            </a:pPr>
            <a:r>
              <a:rPr lang="en-US" sz="1400" dirty="0" err="1"/>
              <a:t>msoty_stats</a:t>
            </a:r>
            <a:r>
              <a:rPr lang="en-US" sz="1400" dirty="0"/>
              <a:t> (solution #3a)</a:t>
            </a:r>
          </a:p>
          <a:p>
            <a:pPr lvl="2" indent="0">
              <a:lnSpc>
                <a:spcPct val="120000"/>
              </a:lnSpc>
              <a:spcBef>
                <a:spcPts val="0"/>
              </a:spcBef>
            </a:pPr>
            <a:r>
              <a:rPr lang="en-US" sz="1400" dirty="0"/>
              <a:t>mmonthset1 </a:t>
            </a:r>
            <a:r>
              <a:rPr lang="en-US" sz="1400" dirty="0">
                <a:sym typeface="Wingdings" panose="05000000000000000000" pitchFamily="2" charset="2"/>
              </a:rPr>
              <a:t> </a:t>
            </a:r>
            <a:r>
              <a:rPr lang="en-US" sz="1400" dirty="0" err="1">
                <a:sym typeface="Wingdings" panose="05000000000000000000" pitchFamily="2" charset="2"/>
              </a:rPr>
              <a:t>membermonthmode</a:t>
            </a:r>
            <a:endParaRPr lang="en-US" sz="1400" dirty="0">
              <a:sym typeface="Wingdings" panose="05000000000000000000" pitchFamily="2" charset="2"/>
            </a:endParaRPr>
          </a:p>
          <a:p>
            <a:pPr lvl="2" indent="0">
              <a:lnSpc>
                <a:spcPct val="120000"/>
              </a:lnSpc>
              <a:spcBef>
                <a:spcPts val="0"/>
              </a:spcBef>
            </a:pPr>
            <a:r>
              <a:rPr lang="en-US" sz="1400" dirty="0">
                <a:sym typeface="Wingdings" panose="05000000000000000000" pitchFamily="2" charset="2"/>
              </a:rPr>
              <a:t>mmonthset2</a:t>
            </a:r>
          </a:p>
          <a:p>
            <a:pPr lvl="3" indent="0">
              <a:lnSpc>
                <a:spcPct val="120000"/>
              </a:lnSpc>
              <a:spcBef>
                <a:spcPts val="0"/>
              </a:spcBef>
            </a:pPr>
            <a:r>
              <a:rPr lang="en-US" sz="1400" dirty="0" err="1">
                <a:sym typeface="Wingdings" panose="05000000000000000000" pitchFamily="2" charset="2"/>
              </a:rPr>
              <a:t>mmoty_stats</a:t>
            </a:r>
            <a:r>
              <a:rPr lang="en-US" sz="1400" dirty="0">
                <a:sym typeface="Wingdings" panose="05000000000000000000" pitchFamily="2" charset="2"/>
              </a:rPr>
              <a:t> (solution #4a)</a:t>
            </a:r>
          </a:p>
          <a:p>
            <a:pPr lvl="2" indent="0">
              <a:lnSpc>
                <a:spcPct val="120000"/>
              </a:lnSpc>
              <a:spcBef>
                <a:spcPts val="0"/>
              </a:spcBef>
            </a:pPr>
            <a:r>
              <a:rPr lang="en-US" sz="1400" dirty="0">
                <a:sym typeface="Wingdings" panose="05000000000000000000" pitchFamily="2" charset="2"/>
              </a:rPr>
              <a:t>mtypeset1  </a:t>
            </a:r>
            <a:r>
              <a:rPr lang="en-US" sz="1400" dirty="0" err="1">
                <a:sym typeface="Wingdings" panose="05000000000000000000" pitchFamily="2" charset="2"/>
              </a:rPr>
              <a:t>membertypemode</a:t>
            </a:r>
            <a:endParaRPr lang="en-US" sz="1400" dirty="0">
              <a:sym typeface="Wingdings" panose="05000000000000000000" pitchFamily="2" charset="2"/>
            </a:endParaRPr>
          </a:p>
          <a:p>
            <a:pPr lvl="2" indent="0">
              <a:lnSpc>
                <a:spcPct val="120000"/>
              </a:lnSpc>
              <a:spcBef>
                <a:spcPts val="0"/>
              </a:spcBef>
            </a:pPr>
            <a:r>
              <a:rPr lang="en-US" sz="1400" dirty="0">
                <a:sym typeface="Wingdings" panose="05000000000000000000" pitchFamily="2" charset="2"/>
              </a:rPr>
              <a:t>mtypeset2</a:t>
            </a:r>
          </a:p>
          <a:p>
            <a:pPr lvl="3" indent="0">
              <a:lnSpc>
                <a:spcPct val="120000"/>
              </a:lnSpc>
              <a:spcBef>
                <a:spcPts val="0"/>
              </a:spcBef>
            </a:pPr>
            <a:r>
              <a:rPr lang="en-US" sz="1400" dirty="0" err="1">
                <a:sym typeface="Wingdings" panose="05000000000000000000" pitchFamily="2" charset="2"/>
              </a:rPr>
              <a:t>mtype_stats</a:t>
            </a:r>
            <a:r>
              <a:rPr lang="en-US" sz="1400" dirty="0">
                <a:sym typeface="Wingdings" panose="05000000000000000000" pitchFamily="2" charset="2"/>
              </a:rPr>
              <a:t> (</a:t>
            </a:r>
            <a:r>
              <a:rPr lang="en-US" sz="1400" dirty="0" err="1">
                <a:sym typeface="Wingdings" panose="05000000000000000000" pitchFamily="2" charset="2"/>
              </a:rPr>
              <a:t>soluction</a:t>
            </a:r>
            <a:r>
              <a:rPr lang="en-US" sz="1400" dirty="0">
                <a:sym typeface="Wingdings" panose="05000000000000000000" pitchFamily="2" charset="2"/>
              </a:rPr>
              <a:t> #5a)</a:t>
            </a:r>
          </a:p>
          <a:p>
            <a:pPr lvl="2" indent="0">
              <a:lnSpc>
                <a:spcPct val="120000"/>
              </a:lnSpc>
              <a:spcBef>
                <a:spcPts val="0"/>
              </a:spcBef>
            </a:pPr>
            <a:r>
              <a:rPr lang="en-US" sz="1400" dirty="0" err="1"/>
              <a:t>top_ten_mas</a:t>
            </a:r>
            <a:r>
              <a:rPr lang="en-US" sz="1400" dirty="0"/>
              <a:t> </a:t>
            </a:r>
            <a:r>
              <a:rPr lang="en-US" sz="1400" dirty="0">
                <a:sym typeface="Wingdings" panose="05000000000000000000" pitchFamily="2" charset="2"/>
              </a:rPr>
              <a:t> </a:t>
            </a:r>
            <a:r>
              <a:rPr lang="en-US" sz="1400" dirty="0" err="1">
                <a:sym typeface="Wingdings" panose="05000000000000000000" pitchFamily="2" charset="2"/>
              </a:rPr>
              <a:t>top_ten_mstart</a:t>
            </a:r>
            <a:r>
              <a:rPr lang="en-US" sz="1400" dirty="0">
                <a:sym typeface="Wingdings" panose="05000000000000000000" pitchFamily="2" charset="2"/>
              </a:rPr>
              <a:t> (solution #6a)</a:t>
            </a:r>
          </a:p>
          <a:p>
            <a:pPr lvl="2" indent="0">
              <a:lnSpc>
                <a:spcPct val="120000"/>
              </a:lnSpc>
              <a:spcBef>
                <a:spcPts val="0"/>
              </a:spcBef>
            </a:pPr>
            <a:r>
              <a:rPr lang="en-US" sz="1400" dirty="0" err="1"/>
              <a:t>top_ten_mae</a:t>
            </a:r>
            <a:r>
              <a:rPr lang="en-US" sz="1400" dirty="0"/>
              <a:t> </a:t>
            </a:r>
            <a:r>
              <a:rPr lang="en-US" sz="1400" dirty="0">
                <a:sym typeface="Wingdings" panose="05000000000000000000" pitchFamily="2" charset="2"/>
              </a:rPr>
              <a:t> </a:t>
            </a:r>
            <a:r>
              <a:rPr lang="en-US" sz="1400" dirty="0" err="1">
                <a:sym typeface="Wingdings" panose="05000000000000000000" pitchFamily="2" charset="2"/>
              </a:rPr>
              <a:t>top_ten_mend</a:t>
            </a:r>
            <a:r>
              <a:rPr lang="en-US" sz="1400" dirty="0">
                <a:sym typeface="Wingdings" panose="05000000000000000000" pitchFamily="2" charset="2"/>
              </a:rPr>
              <a:t> (solution #6a)</a:t>
            </a:r>
          </a:p>
          <a:p>
            <a:pPr lvl="3" indent="0">
              <a:lnSpc>
                <a:spcPct val="120000"/>
              </a:lnSpc>
              <a:spcBef>
                <a:spcPts val="0"/>
              </a:spcBef>
            </a:pPr>
            <a:r>
              <a:rPr lang="en-US" sz="1400" dirty="0">
                <a:sym typeface="Wingdings" panose="05000000000000000000" pitchFamily="2" charset="2"/>
              </a:rPr>
              <a:t> </a:t>
            </a:r>
            <a:r>
              <a:rPr lang="en-US" sz="1400" dirty="0" err="1">
                <a:sym typeface="Wingdings" panose="05000000000000000000" pitchFamily="2" charset="2"/>
              </a:rPr>
              <a:t>top_ten_mstart</a:t>
            </a:r>
            <a:r>
              <a:rPr lang="en-US" sz="1400" dirty="0">
                <a:sym typeface="Wingdings" panose="05000000000000000000" pitchFamily="2" charset="2"/>
              </a:rPr>
              <a:t> </a:t>
            </a:r>
            <a:r>
              <a:rPr lang="en-US" sz="1400" b="1" dirty="0">
                <a:sym typeface="Wingdings" panose="05000000000000000000" pitchFamily="2" charset="2"/>
              </a:rPr>
              <a:t>+</a:t>
            </a:r>
            <a:r>
              <a:rPr lang="en-US" sz="1400" dirty="0">
                <a:sym typeface="Wingdings" panose="05000000000000000000" pitchFamily="2" charset="2"/>
              </a:rPr>
              <a:t> </a:t>
            </a:r>
            <a:r>
              <a:rPr lang="en-US" sz="1400" dirty="0" err="1">
                <a:sym typeface="Wingdings" panose="05000000000000000000" pitchFamily="2" charset="2"/>
              </a:rPr>
              <a:t>top_ten_mend</a:t>
            </a:r>
            <a:r>
              <a:rPr lang="en-US" sz="1400" dirty="0">
                <a:sym typeface="Wingdings" panose="05000000000000000000" pitchFamily="2" charset="2"/>
              </a:rPr>
              <a:t>  </a:t>
            </a:r>
            <a:r>
              <a:rPr lang="en-US" sz="1400" dirty="0" err="1">
                <a:sym typeface="Wingdings" panose="05000000000000000000" pitchFamily="2" charset="2"/>
              </a:rPr>
              <a:t>top_ten_overallm</a:t>
            </a:r>
            <a:r>
              <a:rPr lang="en-US" sz="1400" dirty="0">
                <a:sym typeface="Wingdings" panose="05000000000000000000" pitchFamily="2" charset="2"/>
              </a:rPr>
              <a:t> (solution #6a)</a:t>
            </a:r>
            <a:endParaRPr lang="en-US" sz="1400" dirty="0"/>
          </a:p>
          <a:p>
            <a:pPr lvl="2" indent="0">
              <a:lnSpc>
                <a:spcPct val="120000"/>
              </a:lnSpc>
              <a:spcBef>
                <a:spcPts val="0"/>
              </a:spcBef>
            </a:pPr>
            <a:endParaRPr lang="en-US" sz="1400" dirty="0"/>
          </a:p>
          <a:p>
            <a:pPr lvl="1" indent="0">
              <a:lnSpc>
                <a:spcPct val="120000"/>
              </a:lnSpc>
              <a:spcBef>
                <a:spcPts val="0"/>
              </a:spcBef>
            </a:pPr>
            <a:endParaRPr lang="en-US" sz="1400" dirty="0"/>
          </a:p>
        </p:txBody>
      </p:sp>
    </p:spTree>
    <p:extLst>
      <p:ext uri="{BB962C8B-B14F-4D97-AF65-F5344CB8AC3E}">
        <p14:creationId xmlns:p14="http://schemas.microsoft.com/office/powerpoint/2010/main" val="35403206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45BD-5B25-B32E-F712-18F18E7168E7}"/>
              </a:ext>
            </a:extLst>
          </p:cNvPr>
          <p:cNvSpPr>
            <a:spLocks noGrp="1"/>
          </p:cNvSpPr>
          <p:nvPr>
            <p:ph type="title"/>
          </p:nvPr>
        </p:nvSpPr>
        <p:spPr>
          <a:xfrm>
            <a:off x="893064" y="72518"/>
            <a:ext cx="10308336" cy="1326514"/>
          </a:xfrm>
        </p:spPr>
        <p:txBody>
          <a:bodyPr/>
          <a:lstStyle/>
          <a:p>
            <a:r>
              <a:rPr lang="en-US" dirty="0"/>
              <a:t>Data Cleaning/Transformation Documentation</a:t>
            </a:r>
            <a:endParaRPr lang="en-ZA" dirty="0"/>
          </a:p>
        </p:txBody>
      </p:sp>
      <p:sp>
        <p:nvSpPr>
          <p:cNvPr id="4" name="Text Placeholder 3">
            <a:extLst>
              <a:ext uri="{FF2B5EF4-FFF2-40B4-BE49-F238E27FC236}">
                <a16:creationId xmlns:a16="http://schemas.microsoft.com/office/drawing/2014/main" id="{B931AA74-1B85-8980-9816-4DAB721C1BE4}"/>
              </a:ext>
            </a:extLst>
          </p:cNvPr>
          <p:cNvSpPr>
            <a:spLocks noGrp="1"/>
          </p:cNvSpPr>
          <p:nvPr>
            <p:ph type="body" sz="quarter" idx="13"/>
          </p:nvPr>
        </p:nvSpPr>
        <p:spPr>
          <a:xfrm>
            <a:off x="865631" y="2072640"/>
            <a:ext cx="9293353" cy="4173982"/>
          </a:xfrm>
        </p:spPr>
        <p:txBody>
          <a:bodyPr>
            <a:noAutofit/>
          </a:bodyPr>
          <a:lstStyle/>
          <a:p>
            <a:pPr marL="342900" lvl="1">
              <a:lnSpc>
                <a:spcPct val="100000"/>
              </a:lnSpc>
              <a:spcBef>
                <a:spcPts val="0"/>
              </a:spcBef>
              <a:buFont typeface="+mj-lt"/>
              <a:buAutoNum type="arabicPeriod"/>
            </a:pPr>
            <a:r>
              <a:rPr lang="en-US" sz="1400" dirty="0"/>
              <a:t>Merged the 12 months of data into a single </a:t>
            </a:r>
            <a:r>
              <a:rPr lang="en-US" sz="1400" dirty="0" err="1"/>
              <a:t>dataframe</a:t>
            </a:r>
            <a:r>
              <a:rPr lang="en-US" sz="1400" dirty="0"/>
              <a:t>. The full data set contained 5,933,712 records. </a:t>
            </a:r>
          </a:p>
          <a:p>
            <a:pPr marL="342900" lvl="1">
              <a:lnSpc>
                <a:spcPct val="100000"/>
              </a:lnSpc>
              <a:spcBef>
                <a:spcPts val="0"/>
              </a:spcBef>
              <a:buFont typeface="+mj-lt"/>
              <a:buAutoNum type="arabicPeriod"/>
            </a:pPr>
            <a:r>
              <a:rPr lang="en-US" sz="1400" dirty="0"/>
              <a:t>Identified the variables. Identified general characteristics of each variable, like type, minimum value, maximum value, minimum length, and maximum length. Looked for missing, null, and NA values. </a:t>
            </a:r>
          </a:p>
          <a:p>
            <a:pPr marL="342900" lvl="1">
              <a:lnSpc>
                <a:spcPct val="100000"/>
              </a:lnSpc>
              <a:spcBef>
                <a:spcPts val="0"/>
              </a:spcBef>
              <a:buFont typeface="+mj-lt"/>
              <a:buAutoNum type="arabicPeriod"/>
            </a:pPr>
            <a:r>
              <a:rPr lang="en-US" sz="1400" dirty="0"/>
              <a:t>Removed the </a:t>
            </a:r>
            <a:r>
              <a:rPr lang="en-US" sz="1400" dirty="0" err="1"/>
              <a:t>start_station_name</a:t>
            </a:r>
            <a:r>
              <a:rPr lang="en-US" sz="1400" dirty="0"/>
              <a:t>, </a:t>
            </a:r>
            <a:r>
              <a:rPr lang="en-US" sz="1400" dirty="0" err="1"/>
              <a:t>start_station_id</a:t>
            </a:r>
            <a:r>
              <a:rPr lang="en-US" sz="1400" dirty="0"/>
              <a:t>, </a:t>
            </a:r>
            <a:r>
              <a:rPr lang="en-US" sz="1400" dirty="0" err="1"/>
              <a:t>end_station_name</a:t>
            </a:r>
            <a:r>
              <a:rPr lang="en-US" sz="1400" dirty="0"/>
              <a:t>, and </a:t>
            </a:r>
            <a:r>
              <a:rPr lang="en-US" sz="1400" dirty="0" err="1"/>
              <a:t>end_station_id</a:t>
            </a:r>
            <a:r>
              <a:rPr lang="en-US" sz="1400" dirty="0"/>
              <a:t> columns as they each had over 1 million blank values. I also felt that they didn’t add value to the analysis since I wasn’t looking at the location identifiers for this analysis.</a:t>
            </a:r>
          </a:p>
          <a:p>
            <a:pPr marL="342900" lvl="1">
              <a:lnSpc>
                <a:spcPct val="100000"/>
              </a:lnSpc>
              <a:spcBef>
                <a:spcPts val="0"/>
              </a:spcBef>
              <a:buFont typeface="+mj-lt"/>
              <a:buAutoNum type="arabicPeriod"/>
            </a:pPr>
            <a:r>
              <a:rPr lang="en-US" sz="1400" dirty="0"/>
              <a:t>Removed 7,417 rows (records) because of the NA values in the End Latitude and End Longitude variables. This accounted for 0.00125 (0.125%) of the data.</a:t>
            </a:r>
          </a:p>
          <a:p>
            <a:pPr marL="342900" lvl="1">
              <a:lnSpc>
                <a:spcPct val="100000"/>
              </a:lnSpc>
              <a:spcBef>
                <a:spcPts val="0"/>
              </a:spcBef>
              <a:buFont typeface="+mj-lt"/>
              <a:buAutoNum type="arabicPeriod"/>
            </a:pPr>
            <a:r>
              <a:rPr lang="en-US" sz="1400" dirty="0"/>
              <a:t>Converted the </a:t>
            </a:r>
            <a:r>
              <a:rPr lang="en-US" sz="1400" dirty="0" err="1"/>
              <a:t>started_at</a:t>
            </a:r>
            <a:r>
              <a:rPr lang="en-US" sz="1400" dirty="0"/>
              <a:t> column and the </a:t>
            </a:r>
            <a:r>
              <a:rPr lang="en-US" sz="1400" dirty="0" err="1"/>
              <a:t>ended_at</a:t>
            </a:r>
            <a:r>
              <a:rPr lang="en-US" sz="1400" dirty="0"/>
              <a:t> column into Date Time.</a:t>
            </a:r>
          </a:p>
          <a:p>
            <a:pPr marL="342900" lvl="1">
              <a:lnSpc>
                <a:spcPct val="100000"/>
              </a:lnSpc>
              <a:spcBef>
                <a:spcPts val="0"/>
              </a:spcBef>
              <a:buFont typeface="+mj-lt"/>
              <a:buAutoNum type="arabicPeriod"/>
            </a:pPr>
            <a:r>
              <a:rPr lang="en-US" sz="1400" dirty="0"/>
              <a:t>Calculated the trip length by subtracting the </a:t>
            </a:r>
            <a:r>
              <a:rPr lang="en-US" sz="1400" dirty="0" err="1"/>
              <a:t>started_at</a:t>
            </a:r>
            <a:r>
              <a:rPr lang="en-US" sz="1400" dirty="0"/>
              <a:t> column from the </a:t>
            </a:r>
            <a:r>
              <a:rPr lang="en-US" sz="1400" dirty="0" err="1"/>
              <a:t>ended_at</a:t>
            </a:r>
            <a:r>
              <a:rPr lang="en-US" sz="1400" dirty="0"/>
              <a:t> column and dispensed the result in a new column, </a:t>
            </a:r>
            <a:r>
              <a:rPr lang="en-US" sz="1400" dirty="0" err="1"/>
              <a:t>ride_length</a:t>
            </a:r>
            <a:r>
              <a:rPr lang="en-US" sz="1400" dirty="0"/>
              <a:t>. Converted the results from seconds to minutes.</a:t>
            </a:r>
          </a:p>
          <a:p>
            <a:pPr marL="342900" lvl="1">
              <a:lnSpc>
                <a:spcPct val="100000"/>
              </a:lnSpc>
              <a:spcBef>
                <a:spcPts val="0"/>
              </a:spcBef>
              <a:buFont typeface="+mj-lt"/>
              <a:buAutoNum type="arabicPeriod"/>
            </a:pPr>
            <a:r>
              <a:rPr lang="en-US" sz="1400" dirty="0"/>
              <a:t>Removed 258 rows (records) of start dates and end dates that were swapped, creating negative trip lengths. This accounted for 0.0000435 (0.00435%) of the data.</a:t>
            </a:r>
          </a:p>
          <a:p>
            <a:pPr marL="342900" lvl="1">
              <a:lnSpc>
                <a:spcPct val="100000"/>
              </a:lnSpc>
              <a:spcBef>
                <a:spcPts val="0"/>
              </a:spcBef>
              <a:buFont typeface="+mj-lt"/>
              <a:buAutoNum type="arabicPeriod"/>
            </a:pPr>
            <a:r>
              <a:rPr lang="en-US" sz="1400" dirty="0"/>
              <a:t>Removed 134,526 rows (records) where the ride length was less than 1 min (60 secs). Divvy stated that all data was screened for trips that were less than 60 seconds because of user error (riders cancelling trips, </a:t>
            </a:r>
            <a:r>
              <a:rPr lang="en-US" sz="1400" dirty="0" err="1"/>
              <a:t>etc</a:t>
            </a:r>
            <a:r>
              <a:rPr lang="en-US" sz="1400" dirty="0"/>
              <a:t>). This accounted for 0.0227 (2.27%) of the data.</a:t>
            </a:r>
          </a:p>
        </p:txBody>
      </p:sp>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48</a:t>
            </a:fld>
            <a:endParaRPr lang="en-US" dirty="0"/>
          </a:p>
        </p:txBody>
      </p:sp>
    </p:spTree>
    <p:extLst>
      <p:ext uri="{BB962C8B-B14F-4D97-AF65-F5344CB8AC3E}">
        <p14:creationId xmlns:p14="http://schemas.microsoft.com/office/powerpoint/2010/main" val="12752265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45BD-5B25-B32E-F712-18F18E7168E7}"/>
              </a:ext>
            </a:extLst>
          </p:cNvPr>
          <p:cNvSpPr>
            <a:spLocks noGrp="1"/>
          </p:cNvSpPr>
          <p:nvPr>
            <p:ph type="title"/>
          </p:nvPr>
        </p:nvSpPr>
        <p:spPr>
          <a:xfrm>
            <a:off x="893064" y="72518"/>
            <a:ext cx="10308336" cy="1326514"/>
          </a:xfrm>
        </p:spPr>
        <p:txBody>
          <a:bodyPr/>
          <a:lstStyle/>
          <a:p>
            <a:r>
              <a:rPr lang="en-US" dirty="0"/>
              <a:t>Data Cleaning/Transformation Documentation</a:t>
            </a:r>
            <a:endParaRPr lang="en-ZA" dirty="0"/>
          </a:p>
        </p:txBody>
      </p:sp>
      <p:sp>
        <p:nvSpPr>
          <p:cNvPr id="4" name="Text Placeholder 3">
            <a:extLst>
              <a:ext uri="{FF2B5EF4-FFF2-40B4-BE49-F238E27FC236}">
                <a16:creationId xmlns:a16="http://schemas.microsoft.com/office/drawing/2014/main" id="{B931AA74-1B85-8980-9816-4DAB721C1BE4}"/>
              </a:ext>
            </a:extLst>
          </p:cNvPr>
          <p:cNvSpPr>
            <a:spLocks noGrp="1"/>
          </p:cNvSpPr>
          <p:nvPr>
            <p:ph type="body" sz="quarter" idx="13"/>
          </p:nvPr>
        </p:nvSpPr>
        <p:spPr>
          <a:xfrm>
            <a:off x="865631" y="2072640"/>
            <a:ext cx="9293353" cy="3493008"/>
          </a:xfrm>
        </p:spPr>
        <p:txBody>
          <a:bodyPr>
            <a:noAutofit/>
          </a:bodyPr>
          <a:lstStyle/>
          <a:p>
            <a:pPr marL="342900" lvl="1">
              <a:lnSpc>
                <a:spcPct val="100000"/>
              </a:lnSpc>
              <a:spcBef>
                <a:spcPts val="0"/>
              </a:spcBef>
              <a:buFont typeface="+mj-lt"/>
              <a:buAutoNum type="arabicPeriod" startAt="10"/>
            </a:pPr>
            <a:r>
              <a:rPr lang="en-US" sz="1400" dirty="0"/>
              <a:t>Determined what was considered an outlier (433,841 records). This accounted for 0.0728 (7.28%) of the data. Removed them. </a:t>
            </a:r>
          </a:p>
          <a:p>
            <a:pPr marL="342900" lvl="1">
              <a:lnSpc>
                <a:spcPct val="100000"/>
              </a:lnSpc>
              <a:spcBef>
                <a:spcPts val="0"/>
              </a:spcBef>
              <a:buFont typeface="+mj-lt"/>
              <a:buAutoNum type="arabicPeriod" startAt="10"/>
            </a:pPr>
            <a:r>
              <a:rPr lang="en-US" sz="1400" dirty="0"/>
              <a:t>A total of 576,042 rows (records) were removed from the original data set (5,933,712 records), which accounted for 0.0971 (9.71%) of the data. The resulting data set used for calculations was 5,357,670 records.</a:t>
            </a:r>
          </a:p>
          <a:p>
            <a:pPr marL="342900" lvl="1">
              <a:lnSpc>
                <a:spcPct val="100000"/>
              </a:lnSpc>
              <a:spcBef>
                <a:spcPts val="0"/>
              </a:spcBef>
              <a:buFont typeface="+mj-lt"/>
              <a:buAutoNum type="arabicPeriod" startAt="10"/>
            </a:pPr>
            <a:r>
              <a:rPr lang="en-US" sz="1400" dirty="0"/>
              <a:t>Calculated the days of the week for date and time each trip started and dispensed the results in a new column, </a:t>
            </a:r>
            <a:r>
              <a:rPr lang="en-US" sz="1400" dirty="0" err="1"/>
              <a:t>dotw_start</a:t>
            </a:r>
            <a:r>
              <a:rPr lang="en-US" sz="1400" dirty="0"/>
              <a:t>. </a:t>
            </a:r>
          </a:p>
          <a:p>
            <a:pPr marL="342900" lvl="1">
              <a:lnSpc>
                <a:spcPct val="100000"/>
              </a:lnSpc>
              <a:spcBef>
                <a:spcPts val="0"/>
              </a:spcBef>
              <a:buFont typeface="+mj-lt"/>
              <a:buAutoNum type="arabicPeriod" startAt="10"/>
            </a:pPr>
            <a:r>
              <a:rPr lang="en-US" sz="1400" dirty="0"/>
              <a:t>Calculated the month of the year for date and time each trip started and dispensed the results in a new column, </a:t>
            </a:r>
            <a:r>
              <a:rPr lang="en-US" sz="1400" dirty="0" err="1"/>
              <a:t>moty_start</a:t>
            </a:r>
            <a:r>
              <a:rPr lang="en-US" sz="1400" dirty="0"/>
              <a:t>. </a:t>
            </a:r>
          </a:p>
          <a:p>
            <a:pPr marL="342900" lvl="1">
              <a:lnSpc>
                <a:spcPct val="100000"/>
              </a:lnSpc>
              <a:spcBef>
                <a:spcPts val="0"/>
              </a:spcBef>
              <a:buFont typeface="+mj-lt"/>
              <a:buAutoNum type="arabicPeriod" startAt="10"/>
            </a:pPr>
            <a:r>
              <a:rPr lang="en-US" sz="1400" dirty="0"/>
              <a:t>Calculated the season of the year for date and time each trip started and dispensed the results in a new column, </a:t>
            </a:r>
            <a:r>
              <a:rPr lang="en-US" sz="1400" dirty="0" err="1"/>
              <a:t>soty_start</a:t>
            </a:r>
            <a:r>
              <a:rPr lang="en-US" sz="1400" dirty="0"/>
              <a:t>. </a:t>
            </a:r>
          </a:p>
          <a:p>
            <a:pPr marL="342900" lvl="1">
              <a:lnSpc>
                <a:spcPct val="100000"/>
              </a:lnSpc>
              <a:spcBef>
                <a:spcPts val="0"/>
              </a:spcBef>
              <a:buFont typeface="+mj-lt"/>
              <a:buAutoNum type="arabicPeriod" startAt="10"/>
            </a:pPr>
            <a:endParaRPr lang="en-US" sz="1400" dirty="0"/>
          </a:p>
        </p:txBody>
      </p:sp>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49</a:t>
            </a:fld>
            <a:endParaRPr lang="en-US" dirty="0"/>
          </a:p>
        </p:txBody>
      </p:sp>
    </p:spTree>
    <p:extLst>
      <p:ext uri="{BB962C8B-B14F-4D97-AF65-F5344CB8AC3E}">
        <p14:creationId xmlns:p14="http://schemas.microsoft.com/office/powerpoint/2010/main" val="1296363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Drawing of cyclist">
            <a:extLst>
              <a:ext uri="{FF2B5EF4-FFF2-40B4-BE49-F238E27FC236}">
                <a16:creationId xmlns:a16="http://schemas.microsoft.com/office/drawing/2014/main" id="{C3ABE402-78D3-3E71-E609-A3B89D490047}"/>
              </a:ext>
            </a:extLst>
          </p:cNvPr>
          <p:cNvPicPr>
            <a:picLocks noChangeAspect="1"/>
          </p:cNvPicPr>
          <p:nvPr/>
        </p:nvPicPr>
        <p:blipFill>
          <a:blip r:embed="rId2"/>
          <a:stretch>
            <a:fillRect/>
          </a:stretch>
        </p:blipFill>
        <p:spPr>
          <a:xfrm>
            <a:off x="0" y="0"/>
            <a:ext cx="4849398" cy="6858000"/>
          </a:xfrm>
          <a:prstGeom prst="rect">
            <a:avLst/>
          </a:prstGeom>
        </p:spPr>
      </p:pic>
      <p:sp>
        <p:nvSpPr>
          <p:cNvPr id="21" name="Title 1">
            <a:extLst>
              <a:ext uri="{FF2B5EF4-FFF2-40B4-BE49-F238E27FC236}">
                <a16:creationId xmlns:a16="http://schemas.microsoft.com/office/drawing/2014/main" id="{9ABBCD73-7D12-DDDB-A5E1-F1627F82C033}"/>
              </a:ext>
            </a:extLst>
          </p:cNvPr>
          <p:cNvSpPr txBox="1">
            <a:spLocks/>
          </p:cNvSpPr>
          <p:nvPr/>
        </p:nvSpPr>
        <p:spPr>
          <a:xfrm>
            <a:off x="5425440" y="573054"/>
            <a:ext cx="5864352" cy="7040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cap="all" baseline="0">
                <a:solidFill>
                  <a:schemeClr val="tx1"/>
                </a:solidFill>
                <a:latin typeface="+mj-lt"/>
                <a:ea typeface="+mj-ea"/>
                <a:cs typeface="+mj-cs"/>
              </a:defRPr>
            </a:lvl1pPr>
          </a:lstStyle>
          <a:p>
            <a:r>
              <a:rPr lang="en-US"/>
              <a:t>Problems</a:t>
            </a:r>
            <a:endParaRPr lang="en-US" dirty="0"/>
          </a:p>
        </p:txBody>
      </p:sp>
      <p:sp>
        <p:nvSpPr>
          <p:cNvPr id="22" name="TextBox 21">
            <a:extLst>
              <a:ext uri="{FF2B5EF4-FFF2-40B4-BE49-F238E27FC236}">
                <a16:creationId xmlns:a16="http://schemas.microsoft.com/office/drawing/2014/main" id="{9A0D991E-2A45-E424-94D8-74061A3DC79F}"/>
              </a:ext>
            </a:extLst>
          </p:cNvPr>
          <p:cNvSpPr txBox="1"/>
          <p:nvPr/>
        </p:nvSpPr>
        <p:spPr>
          <a:xfrm>
            <a:off x="5425440" y="1859339"/>
            <a:ext cx="6739128" cy="3416320"/>
          </a:xfrm>
          <a:prstGeom prst="rect">
            <a:avLst/>
          </a:prstGeom>
          <a:noFill/>
        </p:spPr>
        <p:txBody>
          <a:bodyPr wrap="square" rtlCol="0">
            <a:spAutoFit/>
          </a:bodyPr>
          <a:lstStyle/>
          <a:p>
            <a:pPr marL="285750" indent="-285750">
              <a:buFont typeface="Arial" panose="020B0604020202020204" pitchFamily="34" charset="0"/>
              <a:buChar char="•"/>
            </a:pPr>
            <a:r>
              <a:rPr lang="en-US" dirty="0"/>
              <a:t>Approach: The data contains rides made by casual and annual members, particularly the date, time, and location of where each ride started and ended. It also contains what kind of bike was used.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Approach: From this data, I can generate characteristics of ride dates, ride times, ride locations, and bike type for both casual and annual members.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Approach: After generating this data, we can look at the differences between casual and annual members in how their behavior with bikes differs. </a:t>
            </a:r>
          </a:p>
        </p:txBody>
      </p:sp>
    </p:spTree>
    <p:extLst>
      <p:ext uri="{BB962C8B-B14F-4D97-AF65-F5344CB8AC3E}">
        <p14:creationId xmlns:p14="http://schemas.microsoft.com/office/powerpoint/2010/main" val="3316979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BF9F0-B02C-F479-3755-F41439C1E147}"/>
              </a:ext>
            </a:extLst>
          </p:cNvPr>
          <p:cNvSpPr>
            <a:spLocks noGrp="1"/>
          </p:cNvSpPr>
          <p:nvPr>
            <p:ph type="title"/>
          </p:nvPr>
        </p:nvSpPr>
        <p:spPr>
          <a:xfrm>
            <a:off x="6095999" y="441960"/>
            <a:ext cx="5641897" cy="3316893"/>
          </a:xfrm>
        </p:spPr>
        <p:txBody>
          <a:bodyPr/>
          <a:lstStyle/>
          <a:p>
            <a:r>
              <a:rPr lang="en-US" dirty="0"/>
              <a:t>Solutions</a:t>
            </a:r>
            <a:endParaRPr lang="en-ZA" dirty="0"/>
          </a:p>
        </p:txBody>
      </p:sp>
    </p:spTree>
    <p:extLst>
      <p:ext uri="{BB962C8B-B14F-4D97-AF65-F5344CB8AC3E}">
        <p14:creationId xmlns:p14="http://schemas.microsoft.com/office/powerpoint/2010/main" val="4043390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7</a:t>
            </a:fld>
            <a:endParaRPr lang="en-US" dirty="0"/>
          </a:p>
        </p:txBody>
      </p:sp>
      <p:sp>
        <p:nvSpPr>
          <p:cNvPr id="3" name="Title 1">
            <a:extLst>
              <a:ext uri="{FF2B5EF4-FFF2-40B4-BE49-F238E27FC236}">
                <a16:creationId xmlns:a16="http://schemas.microsoft.com/office/drawing/2014/main" id="{D9A1C18F-1839-717B-3BFA-2A23E0DBE37C}"/>
              </a:ext>
            </a:extLst>
          </p:cNvPr>
          <p:cNvSpPr>
            <a:spLocks noGrp="1"/>
          </p:cNvSpPr>
          <p:nvPr>
            <p:ph type="title"/>
          </p:nvPr>
        </p:nvSpPr>
        <p:spPr>
          <a:xfrm>
            <a:off x="899160" y="137160"/>
            <a:ext cx="6172200" cy="1249680"/>
          </a:xfrm>
        </p:spPr>
        <p:txBody>
          <a:bodyPr/>
          <a:lstStyle/>
          <a:p>
            <a:r>
              <a:rPr lang="en-US" dirty="0"/>
              <a:t>Solution 1 – ride length</a:t>
            </a:r>
            <a:endParaRPr lang="en-ZA" dirty="0"/>
          </a:p>
        </p:txBody>
      </p:sp>
      <p:sp>
        <p:nvSpPr>
          <p:cNvPr id="4" name="Text Placeholder 3">
            <a:extLst>
              <a:ext uri="{FF2B5EF4-FFF2-40B4-BE49-F238E27FC236}">
                <a16:creationId xmlns:a16="http://schemas.microsoft.com/office/drawing/2014/main" id="{750DABB3-3173-E96D-DD71-78DFE97510C3}"/>
              </a:ext>
            </a:extLst>
          </p:cNvPr>
          <p:cNvSpPr txBox="1">
            <a:spLocks/>
          </p:cNvSpPr>
          <p:nvPr/>
        </p:nvSpPr>
        <p:spPr>
          <a:xfrm>
            <a:off x="8260796" y="1548384"/>
            <a:ext cx="3455716" cy="4029456"/>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dirty="0"/>
              <a:t>Members have lower ride lengths for all three calculations: average, median, and mode ride lengths.</a:t>
            </a:r>
          </a:p>
          <a:p>
            <a:pPr marL="285750" indent="-285750">
              <a:buFont typeface="Arial" panose="020B0604020202020204" pitchFamily="34" charset="0"/>
              <a:buChar char="•"/>
            </a:pPr>
            <a:r>
              <a:rPr lang="en-US" dirty="0"/>
              <a:t>This means that </a:t>
            </a:r>
          </a:p>
          <a:p>
            <a:pPr marL="800100" lvl="1" indent="-342900">
              <a:buFont typeface="+mj-lt"/>
              <a:buAutoNum type="arabicPeriod"/>
            </a:pPr>
            <a:r>
              <a:rPr lang="en-US" dirty="0"/>
              <a:t>The average ride length of casual riders is longer.</a:t>
            </a:r>
          </a:p>
          <a:p>
            <a:pPr marL="800100" lvl="1" indent="-342900">
              <a:buFont typeface="+mj-lt"/>
              <a:buAutoNum type="arabicPeriod"/>
            </a:pPr>
            <a:r>
              <a:rPr lang="en-US" dirty="0"/>
              <a:t>The middle value of all casual ride lengths is higher.</a:t>
            </a:r>
          </a:p>
          <a:p>
            <a:pPr marL="800100" lvl="1" indent="-342900">
              <a:buFont typeface="+mj-lt"/>
              <a:buAutoNum type="arabicPeriod"/>
            </a:pPr>
            <a:r>
              <a:rPr lang="en-US" dirty="0"/>
              <a:t>The most common ride length for casual riders is higher.</a:t>
            </a:r>
          </a:p>
        </p:txBody>
      </p:sp>
      <p:pic>
        <p:nvPicPr>
          <p:cNvPr id="10" name="Picture 9" descr="A diagram of a different type of type of type&#10;&#10;Description automatically generated with medium confidence">
            <a:extLst>
              <a:ext uri="{FF2B5EF4-FFF2-40B4-BE49-F238E27FC236}">
                <a16:creationId xmlns:a16="http://schemas.microsoft.com/office/drawing/2014/main" id="{51174358-4A71-8989-49DE-0B7DDDA84F35}"/>
              </a:ext>
            </a:extLst>
          </p:cNvPr>
          <p:cNvPicPr>
            <a:picLocks noChangeAspect="1"/>
          </p:cNvPicPr>
          <p:nvPr/>
        </p:nvPicPr>
        <p:blipFill>
          <a:blip r:embed="rId2"/>
          <a:stretch>
            <a:fillRect/>
          </a:stretch>
        </p:blipFill>
        <p:spPr>
          <a:xfrm>
            <a:off x="475488" y="1548384"/>
            <a:ext cx="7785308" cy="4805746"/>
          </a:xfrm>
          <a:prstGeom prst="rect">
            <a:avLst/>
          </a:prstGeom>
        </p:spPr>
      </p:pic>
    </p:spTree>
    <p:extLst>
      <p:ext uri="{BB962C8B-B14F-4D97-AF65-F5344CB8AC3E}">
        <p14:creationId xmlns:p14="http://schemas.microsoft.com/office/powerpoint/2010/main" val="41774326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8</a:t>
            </a:fld>
            <a:endParaRPr lang="en-US" dirty="0"/>
          </a:p>
        </p:txBody>
      </p:sp>
      <p:sp>
        <p:nvSpPr>
          <p:cNvPr id="2" name="Title 1">
            <a:extLst>
              <a:ext uri="{FF2B5EF4-FFF2-40B4-BE49-F238E27FC236}">
                <a16:creationId xmlns:a16="http://schemas.microsoft.com/office/drawing/2014/main" id="{3DCC9DDA-2C16-3E47-C474-CA5BE3DDD7EB}"/>
              </a:ext>
            </a:extLst>
          </p:cNvPr>
          <p:cNvSpPr>
            <a:spLocks noGrp="1"/>
          </p:cNvSpPr>
          <p:nvPr>
            <p:ph type="title"/>
          </p:nvPr>
        </p:nvSpPr>
        <p:spPr>
          <a:xfrm>
            <a:off x="899160" y="137160"/>
            <a:ext cx="6172200" cy="1249680"/>
          </a:xfrm>
        </p:spPr>
        <p:txBody>
          <a:bodyPr/>
          <a:lstStyle/>
          <a:p>
            <a:r>
              <a:rPr lang="en-US" dirty="0"/>
              <a:t>Solution 2 – day of the week</a:t>
            </a:r>
            <a:endParaRPr lang="en-ZA" dirty="0"/>
          </a:p>
        </p:txBody>
      </p:sp>
      <p:sp>
        <p:nvSpPr>
          <p:cNvPr id="4" name="Text Placeholder 3">
            <a:extLst>
              <a:ext uri="{FF2B5EF4-FFF2-40B4-BE49-F238E27FC236}">
                <a16:creationId xmlns:a16="http://schemas.microsoft.com/office/drawing/2014/main" id="{10F08AF5-6887-A156-6AAB-7D3FC1C3A8B6}"/>
              </a:ext>
            </a:extLst>
          </p:cNvPr>
          <p:cNvSpPr txBox="1">
            <a:spLocks/>
          </p:cNvSpPr>
          <p:nvPr/>
        </p:nvSpPr>
        <p:spPr>
          <a:xfrm>
            <a:off x="8260796" y="1548384"/>
            <a:ext cx="3455716" cy="4029456"/>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average ride length per day is longest on Saturday for both casual and member riders.</a:t>
            </a:r>
          </a:p>
        </p:txBody>
      </p:sp>
      <p:pic>
        <p:nvPicPr>
          <p:cNvPr id="9" name="Picture 8" descr="A graph of different colored rectangular objects&#10;&#10;Description automatically generated with medium confidence">
            <a:extLst>
              <a:ext uri="{FF2B5EF4-FFF2-40B4-BE49-F238E27FC236}">
                <a16:creationId xmlns:a16="http://schemas.microsoft.com/office/drawing/2014/main" id="{FE66620A-28EA-8DD6-1603-F405DA84A9FE}"/>
              </a:ext>
            </a:extLst>
          </p:cNvPr>
          <p:cNvPicPr>
            <a:picLocks noChangeAspect="1"/>
          </p:cNvPicPr>
          <p:nvPr/>
        </p:nvPicPr>
        <p:blipFill>
          <a:blip r:embed="rId2"/>
          <a:stretch>
            <a:fillRect/>
          </a:stretch>
        </p:blipFill>
        <p:spPr>
          <a:xfrm>
            <a:off x="475489" y="1548384"/>
            <a:ext cx="7785308" cy="4805746"/>
          </a:xfrm>
          <a:prstGeom prst="rect">
            <a:avLst/>
          </a:prstGeom>
        </p:spPr>
      </p:pic>
    </p:spTree>
    <p:extLst>
      <p:ext uri="{BB962C8B-B14F-4D97-AF65-F5344CB8AC3E}">
        <p14:creationId xmlns:p14="http://schemas.microsoft.com/office/powerpoint/2010/main" val="2881183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392FF-67AF-70B5-1C3C-58D39BDFD8BE}"/>
              </a:ext>
            </a:extLst>
          </p:cNvPr>
          <p:cNvSpPr>
            <a:spLocks noGrp="1"/>
          </p:cNvSpPr>
          <p:nvPr>
            <p:ph type="sldNum" sz="quarter" idx="12"/>
          </p:nvPr>
        </p:nvSpPr>
        <p:spPr>
          <a:xfrm>
            <a:off x="911352" y="6246622"/>
            <a:ext cx="1188720" cy="365125"/>
          </a:xfrm>
        </p:spPr>
        <p:txBody>
          <a:bodyPr/>
          <a:lstStyle/>
          <a:p>
            <a:fld id="{B5CEABB6-07DC-46E8-9B57-56EC44A396E5}" type="slidenum">
              <a:rPr lang="en-US" smtClean="0"/>
              <a:pPr/>
              <a:t>9</a:t>
            </a:fld>
            <a:endParaRPr lang="en-US" dirty="0"/>
          </a:p>
        </p:txBody>
      </p:sp>
      <p:sp>
        <p:nvSpPr>
          <p:cNvPr id="2" name="Title 1">
            <a:extLst>
              <a:ext uri="{FF2B5EF4-FFF2-40B4-BE49-F238E27FC236}">
                <a16:creationId xmlns:a16="http://schemas.microsoft.com/office/drawing/2014/main" id="{7FE7F0A5-3950-3326-71AC-D1499374E018}"/>
              </a:ext>
            </a:extLst>
          </p:cNvPr>
          <p:cNvSpPr>
            <a:spLocks noGrp="1"/>
          </p:cNvSpPr>
          <p:nvPr>
            <p:ph type="title"/>
          </p:nvPr>
        </p:nvSpPr>
        <p:spPr>
          <a:xfrm>
            <a:off x="899160" y="137160"/>
            <a:ext cx="6172200" cy="1249680"/>
          </a:xfrm>
        </p:spPr>
        <p:txBody>
          <a:bodyPr/>
          <a:lstStyle/>
          <a:p>
            <a:r>
              <a:rPr lang="en-US" dirty="0"/>
              <a:t>Solution 2 – day of the week</a:t>
            </a:r>
            <a:endParaRPr lang="en-ZA" dirty="0"/>
          </a:p>
        </p:txBody>
      </p:sp>
      <p:sp>
        <p:nvSpPr>
          <p:cNvPr id="4" name="Text Placeholder 3">
            <a:extLst>
              <a:ext uri="{FF2B5EF4-FFF2-40B4-BE49-F238E27FC236}">
                <a16:creationId xmlns:a16="http://schemas.microsoft.com/office/drawing/2014/main" id="{E130636B-5F15-5D9E-9F73-0CA7728B49F2}"/>
              </a:ext>
            </a:extLst>
          </p:cNvPr>
          <p:cNvSpPr txBox="1">
            <a:spLocks/>
          </p:cNvSpPr>
          <p:nvPr/>
        </p:nvSpPr>
        <p:spPr>
          <a:xfrm>
            <a:off x="8260796" y="1548384"/>
            <a:ext cx="3455716" cy="4029456"/>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100000"/>
              </a:lnSpc>
              <a:spcBef>
                <a:spcPts val="0"/>
              </a:spcBef>
              <a:spcAft>
                <a:spcPts val="1200"/>
              </a:spcAft>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en-US" dirty="0"/>
              <a:t>Casual riders ride mostly on Saturdays.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Member riders ride mostly on Wednesdays. </a:t>
            </a:r>
          </a:p>
        </p:txBody>
      </p:sp>
      <p:pic>
        <p:nvPicPr>
          <p:cNvPr id="6" name="Picture 5" descr="A graph showing the number of bikes per day&#10;&#10;Description automatically generated">
            <a:extLst>
              <a:ext uri="{FF2B5EF4-FFF2-40B4-BE49-F238E27FC236}">
                <a16:creationId xmlns:a16="http://schemas.microsoft.com/office/drawing/2014/main" id="{4AFDA099-CF84-D932-896C-07C77B556408}"/>
              </a:ext>
            </a:extLst>
          </p:cNvPr>
          <p:cNvPicPr>
            <a:picLocks noChangeAspect="1"/>
          </p:cNvPicPr>
          <p:nvPr/>
        </p:nvPicPr>
        <p:blipFill>
          <a:blip r:embed="rId2"/>
          <a:stretch>
            <a:fillRect/>
          </a:stretch>
        </p:blipFill>
        <p:spPr>
          <a:xfrm>
            <a:off x="475488" y="1548384"/>
            <a:ext cx="7785308" cy="4805746"/>
          </a:xfrm>
          <a:prstGeom prst="rect">
            <a:avLst/>
          </a:prstGeom>
        </p:spPr>
      </p:pic>
    </p:spTree>
    <p:extLst>
      <p:ext uri="{BB962C8B-B14F-4D97-AF65-F5344CB8AC3E}">
        <p14:creationId xmlns:p14="http://schemas.microsoft.com/office/powerpoint/2010/main" val="3182269423"/>
      </p:ext>
    </p:extLst>
  </p:cSld>
  <p:clrMapOvr>
    <a:masterClrMapping/>
  </p:clrMapOvr>
</p:sld>
</file>

<file path=ppt/theme/theme1.xml><?xml version="1.0" encoding="utf-8"?>
<a:theme xmlns:a="http://schemas.openxmlformats.org/drawingml/2006/main" name="Custom">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6411248_Win32_SL_V4" id="{806921AB-1FF9-416C-A3A7-D14200787132}" vid="{8436FA26-ADF6-4DA9-8A70-95C197E774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C02FA78-7B40-45E2-B806-470B0FC280F6}">
  <ds:schemaRefs>
    <ds:schemaRef ds:uri="http://schemas.microsoft.com/sharepoint/v3/contenttype/forms"/>
  </ds:schemaRefs>
</ds:datastoreItem>
</file>

<file path=customXml/itemProps2.xml><?xml version="1.0" encoding="utf-8"?>
<ds:datastoreItem xmlns:ds="http://schemas.openxmlformats.org/officeDocument/2006/customXml" ds:itemID="{AC5040CA-20CC-43C6-BC0C-8D8696B6AF8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BFBA14A9-9290-4E1F-A1C4-0305BFA57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{CFE22D7C-0091-41BE-A884-0879EEA1ACB2}tf16411248_win32</Template>
  <TotalTime>4477</TotalTime>
  <Words>5737</Words>
  <Application>Microsoft Office PowerPoint</Application>
  <PresentationFormat>Widescreen</PresentationFormat>
  <Paragraphs>1603</Paragraphs>
  <Slides>49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49</vt:i4>
      </vt:variant>
    </vt:vector>
  </HeadingPairs>
  <TitlesOfParts>
    <vt:vector size="55" baseType="lpstr">
      <vt:lpstr>Arial</vt:lpstr>
      <vt:lpstr>Avenir Next LT Pro Light</vt:lpstr>
      <vt:lpstr>Calibri</vt:lpstr>
      <vt:lpstr>Posterama</vt:lpstr>
      <vt:lpstr>Wingdings</vt:lpstr>
      <vt:lpstr>Custom</vt:lpstr>
      <vt:lpstr>Case Study #1  Cyclistic bike-share analysis  Dana Anderson  November 2024</vt:lpstr>
      <vt:lpstr>Agenda </vt:lpstr>
      <vt:lpstr>Introduction</vt:lpstr>
      <vt:lpstr>PowerPoint Presentation</vt:lpstr>
      <vt:lpstr>PowerPoint Presentation</vt:lpstr>
      <vt:lpstr>Solutions</vt:lpstr>
      <vt:lpstr>Solution 1 – ride length</vt:lpstr>
      <vt:lpstr>Solution 2 – day of the week</vt:lpstr>
      <vt:lpstr>Solution 2 – day of the week</vt:lpstr>
      <vt:lpstr>Solution 3 – Season of the year</vt:lpstr>
      <vt:lpstr>Solution 3 – Season of the year</vt:lpstr>
      <vt:lpstr>Solution 4 – Month of the year</vt:lpstr>
      <vt:lpstr>Solution 4 – Month of the year</vt:lpstr>
      <vt:lpstr>Solution 5 – Bike Type</vt:lpstr>
      <vt:lpstr>Solution 5 – Bike Type</vt:lpstr>
      <vt:lpstr>Solution 6 – ride locations (member)</vt:lpstr>
      <vt:lpstr>Solution 6 – ride locations (Casual)</vt:lpstr>
      <vt:lpstr>Conclusions</vt:lpstr>
      <vt:lpstr>Next steps</vt:lpstr>
      <vt:lpstr>Thank you </vt:lpstr>
      <vt:lpstr>Additional Information</vt:lpstr>
      <vt:lpstr>Solution 1 – ride length</vt:lpstr>
      <vt:lpstr>Solution 2 – day of the week</vt:lpstr>
      <vt:lpstr>Solution 2 – day of the week (MEmber)</vt:lpstr>
      <vt:lpstr>Solution 2 – day of the week (CASUAL)</vt:lpstr>
      <vt:lpstr>Solution 3 – Season of the Year</vt:lpstr>
      <vt:lpstr>Solution 3 – Season of the Year (member)</vt:lpstr>
      <vt:lpstr>Solution 3 – Season of the Year (Casual)</vt:lpstr>
      <vt:lpstr>Solution 4 – Month of the Year</vt:lpstr>
      <vt:lpstr>Solution 4 – Month of the Year (MEmber)</vt:lpstr>
      <vt:lpstr>Solution 4 – Month of the Year (CASUAL)</vt:lpstr>
      <vt:lpstr>Solution 5 – Bike type</vt:lpstr>
      <vt:lpstr>Solution 5 – bike type (member)</vt:lpstr>
      <vt:lpstr>Solution 5 – bike type (Casual)</vt:lpstr>
      <vt:lpstr>Solution 6 – Top 10 Start Stations (member)</vt:lpstr>
      <vt:lpstr>Solution 6 – Top 10 end Stations (member)</vt:lpstr>
      <vt:lpstr>Solution 6 – Top 10 Start Stations (Casual)</vt:lpstr>
      <vt:lpstr>Solution 6 – Top 10 End Stations (Casual)</vt:lpstr>
      <vt:lpstr>Appendices</vt:lpstr>
      <vt:lpstr>The Data</vt:lpstr>
      <vt:lpstr>The Data</vt:lpstr>
      <vt:lpstr>The Data</vt:lpstr>
      <vt:lpstr>Lyft correspondence</vt:lpstr>
      <vt:lpstr>Sources and Tools</vt:lpstr>
      <vt:lpstr>Data Dictionary</vt:lpstr>
      <vt:lpstr>Object Dictionary – Part 1</vt:lpstr>
      <vt:lpstr>Object Dictionary – Part 2</vt:lpstr>
      <vt:lpstr>Data Cleaning/Transformation Documentation</vt:lpstr>
      <vt:lpstr>Data Cleaning/Transformation Documentation</vt:lpstr>
    </vt:vector>
  </TitlesOfParts>
  <Company>Abbott Laboratories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#1  Cyclistic bike-share analysis  Dana Anderson  November 2024</dc:title>
  <dc:creator>Anderson, Dana</dc:creator>
  <cp:lastModifiedBy>Anderson, Dana</cp:lastModifiedBy>
  <cp:revision>351</cp:revision>
  <dcterms:created xsi:type="dcterms:W3CDTF">2024-11-13T19:48:03Z</dcterms:created>
  <dcterms:modified xsi:type="dcterms:W3CDTF">2024-12-13T22:51:07Z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